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3.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443" r:id="rId3"/>
    <p:sldId id="476" r:id="rId4"/>
    <p:sldId id="411" r:id="rId5"/>
    <p:sldId id="446" r:id="rId6"/>
    <p:sldId id="444" r:id="rId7"/>
    <p:sldId id="445" r:id="rId8"/>
    <p:sldId id="475" r:id="rId9"/>
    <p:sldId id="447" r:id="rId10"/>
    <p:sldId id="473" r:id="rId11"/>
    <p:sldId id="448" r:id="rId12"/>
    <p:sldId id="449" r:id="rId13"/>
    <p:sldId id="452" r:id="rId14"/>
    <p:sldId id="450" r:id="rId15"/>
    <p:sldId id="451" r:id="rId16"/>
    <p:sldId id="455" r:id="rId17"/>
    <p:sldId id="453" r:id="rId18"/>
    <p:sldId id="454" r:id="rId19"/>
    <p:sldId id="456" r:id="rId20"/>
    <p:sldId id="460" r:id="rId21"/>
    <p:sldId id="459" r:id="rId22"/>
    <p:sldId id="458" r:id="rId23"/>
    <p:sldId id="461" r:id="rId24"/>
    <p:sldId id="462" r:id="rId25"/>
    <p:sldId id="463" r:id="rId26"/>
    <p:sldId id="464" r:id="rId27"/>
    <p:sldId id="465" r:id="rId28"/>
    <p:sldId id="466" r:id="rId29"/>
    <p:sldId id="467" r:id="rId30"/>
    <p:sldId id="468" r:id="rId31"/>
    <p:sldId id="469" r:id="rId32"/>
    <p:sldId id="470" r:id="rId33"/>
    <p:sldId id="471" r:id="rId34"/>
    <p:sldId id="401" r:id="rId35"/>
    <p:sldId id="472"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CC"/>
    <a:srgbClr val="0000FF"/>
    <a:srgbClr val="0099FF"/>
    <a:srgbClr val="0E2B8D"/>
    <a:srgbClr val="FFFF66"/>
    <a:srgbClr val="333333"/>
    <a:srgbClr val="332B8D"/>
    <a:srgbClr val="339A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69" autoAdjust="0"/>
  </p:normalViewPr>
  <p:slideViewPr>
    <p:cSldViewPr>
      <p:cViewPr>
        <p:scale>
          <a:sx n="77" d="100"/>
          <a:sy n="77" d="100"/>
        </p:scale>
        <p:origin x="-94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32"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Total Nonprofits</c:v>
                </c:pt>
              </c:strCache>
            </c:strRef>
          </c:tx>
          <c:explosion val="11"/>
          <c:dLbls>
            <c:txPr>
              <a:bodyPr/>
              <a:lstStyle/>
              <a:p>
                <a:pPr>
                  <a:defRPr sz="1600">
                    <a:latin typeface="Arial" pitchFamily="34" charset="0"/>
                    <a:cs typeface="Arial" pitchFamily="34" charset="0"/>
                  </a:defRPr>
                </a:pPr>
                <a:endParaRPr lang="en-US"/>
              </a:p>
            </c:txPr>
            <c:dLblPos val="outEnd"/>
            <c:showLegendKey val="1"/>
            <c:showVal val="1"/>
            <c:showCatName val="0"/>
            <c:showSerName val="0"/>
            <c:showPercent val="1"/>
            <c:showBubbleSize val="0"/>
            <c:separator>
</c:separator>
            <c:showLeaderLines val="1"/>
          </c:dLbls>
          <c:cat>
            <c:strRef>
              <c:f>Sheet1!$A$2:$A$4</c:f>
              <c:strCache>
                <c:ptCount val="3"/>
                <c:pt idx="0">
                  <c:v>Charitable Nonprofits under the 501(c)(3) designation</c:v>
                </c:pt>
                <c:pt idx="1">
                  <c:v>Private Foundations</c:v>
                </c:pt>
                <c:pt idx="2">
                  <c:v>Nonprofits under other 501c subsections</c:v>
                </c:pt>
              </c:strCache>
            </c:strRef>
          </c:cat>
          <c:val>
            <c:numRef>
              <c:f>Sheet1!$B$2:$B$4</c:f>
              <c:numCache>
                <c:formatCode>_(* #,##0_);_(* \(#,##0\);_(* "-"??_);_(@_)</c:formatCode>
                <c:ptCount val="3"/>
                <c:pt idx="0">
                  <c:v>5778</c:v>
                </c:pt>
                <c:pt idx="1">
                  <c:v>330</c:v>
                </c:pt>
                <c:pt idx="2">
                  <c:v>1669</c:v>
                </c:pt>
              </c:numCache>
            </c:numRef>
          </c:val>
        </c:ser>
        <c:dLbls>
          <c:showLegendKey val="0"/>
          <c:showVal val="1"/>
          <c:showCatName val="0"/>
          <c:showSerName val="0"/>
          <c:showPercent val="0"/>
          <c:showBubbleSize val="0"/>
          <c:showLeaderLines val="1"/>
        </c:dLbls>
        <c:firstSliceAng val="324"/>
      </c:pieChart>
    </c:plotArea>
    <c:legend>
      <c:legendPos val="b"/>
      <c:layout/>
      <c:overlay val="0"/>
      <c:txPr>
        <a:bodyPr/>
        <a:lstStyle/>
        <a:p>
          <a:pPr>
            <a:defRPr sz="16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8.2050873959903944E-2"/>
                  <c:y val="-3.5157480314960632E-2"/>
                </c:manualLayout>
              </c:layout>
              <c:dLblPos val="bestFit"/>
              <c:showLegendKey val="0"/>
              <c:showVal val="1"/>
              <c:showCatName val="1"/>
              <c:showSerName val="0"/>
              <c:showPercent val="0"/>
              <c:showBubbleSize val="0"/>
            </c:dLbl>
            <c:dLbl>
              <c:idx val="1"/>
              <c:layout>
                <c:manualLayout>
                  <c:x val="2.6680906907913107E-2"/>
                  <c:y val="-6.1314354936402296E-3"/>
                </c:manualLayout>
              </c:layout>
              <c:dLblPos val="bestFit"/>
              <c:showLegendKey val="0"/>
              <c:showVal val="1"/>
              <c:showCatName val="1"/>
              <c:showSerName val="0"/>
              <c:showPercent val="0"/>
              <c:showBubbleSize val="0"/>
            </c:dLbl>
            <c:dLbl>
              <c:idx val="2"/>
              <c:layout>
                <c:manualLayout>
                  <c:x val="2.1110596469558953E-2"/>
                  <c:y val="-1.9874823339390267E-3"/>
                </c:manualLayout>
              </c:layout>
              <c:dLblPos val="bestFit"/>
              <c:showLegendKey val="0"/>
              <c:showVal val="1"/>
              <c:showCatName val="1"/>
              <c:showSerName val="0"/>
              <c:showPercent val="0"/>
              <c:showBubbleSize val="0"/>
            </c:dLbl>
            <c:dLbl>
              <c:idx val="3"/>
              <c:layout>
                <c:manualLayout>
                  <c:x val="-3.3376612497905845E-3"/>
                  <c:y val="2.6111043811831214E-2"/>
                </c:manualLayout>
              </c:layout>
              <c:dLblPos val="bestFit"/>
              <c:showLegendKey val="0"/>
              <c:showVal val="1"/>
              <c:showCatName val="1"/>
              <c:showSerName val="0"/>
              <c:showPercent val="0"/>
              <c:showBubbleSize val="0"/>
            </c:dLbl>
            <c:dLbl>
              <c:idx val="4"/>
              <c:layout>
                <c:manualLayout>
                  <c:x val="3.096805718434132E-2"/>
                  <c:y val="-2.3777306682818494E-2"/>
                </c:manualLayout>
              </c:layout>
              <c:dLblPos val="bestFit"/>
              <c:showLegendKey val="0"/>
              <c:showVal val="1"/>
              <c:showCatName val="1"/>
              <c:showSerName val="0"/>
              <c:showPercent val="0"/>
              <c:showBubbleSize val="0"/>
            </c:dLbl>
            <c:dLbl>
              <c:idx val="5"/>
              <c:layout>
                <c:manualLayout>
                  <c:x val="-3.3656530965544197E-2"/>
                  <c:y val="-5.8806581869573993E-2"/>
                </c:manualLayout>
              </c:layout>
              <c:dLblPos val="bestFit"/>
              <c:showLegendKey val="0"/>
              <c:showVal val="1"/>
              <c:showCatName val="1"/>
              <c:showSerName val="0"/>
              <c:showPercent val="0"/>
              <c:showBubbleSize val="0"/>
            </c:dLbl>
            <c:dLbl>
              <c:idx val="6"/>
              <c:layout>
                <c:manualLayout>
                  <c:x val="-1.7188788901387326E-2"/>
                  <c:y val="0.11601796890773269"/>
                </c:manualLayout>
              </c:layout>
              <c:dLblPos val="bestFit"/>
              <c:showLegendKey val="0"/>
              <c:showVal val="1"/>
              <c:showCatName val="1"/>
              <c:showSerName val="0"/>
              <c:showPercent val="0"/>
              <c:showBubbleSize val="0"/>
            </c:dLbl>
            <c:dLbl>
              <c:idx val="7"/>
              <c:layout>
                <c:manualLayout>
                  <c:x val="-2.0334366448874742E-2"/>
                  <c:y val="-1.007389460932768E-2"/>
                </c:manualLayout>
              </c:layout>
              <c:dLblPos val="bestFit"/>
              <c:showLegendKey val="0"/>
              <c:showVal val="1"/>
              <c:showCatName val="1"/>
              <c:showSerName val="0"/>
              <c:showPercent val="0"/>
              <c:showBubbleSize val="0"/>
            </c:dLbl>
            <c:dLbl>
              <c:idx val="8"/>
              <c:layout>
                <c:manualLayout>
                  <c:x val="-2.993940916959848E-3"/>
                  <c:y val="-0.15129194427619624"/>
                </c:manualLayout>
              </c:layout>
              <c:dLblPos val="bestFit"/>
              <c:showLegendKey val="0"/>
              <c:showVal val="1"/>
              <c:showCatName val="1"/>
              <c:showSerName val="0"/>
              <c:showPercent val="0"/>
              <c:showBubbleSize val="0"/>
            </c:dLbl>
            <c:txPr>
              <a:bodyPr/>
              <a:lstStyle/>
              <a:p>
                <a:pPr>
                  <a:defRPr sz="1400">
                    <a:latin typeface="Arial" pitchFamily="34" charset="0"/>
                    <a:cs typeface="Arial" pitchFamily="34" charset="0"/>
                  </a:defRPr>
                </a:pPr>
                <a:endParaRPr lang="en-US"/>
              </a:p>
            </c:txPr>
            <c:dLblPos val="bestFit"/>
            <c:showLegendKey val="0"/>
            <c:showVal val="1"/>
            <c:showCatName val="1"/>
            <c:showSerName val="0"/>
            <c:showPercent val="0"/>
            <c:showBubbleSize val="0"/>
            <c:showLeaderLines val="1"/>
          </c:dLbls>
          <c:cat>
            <c:strRef>
              <c:f>Sheet1!$A$2:$A$10</c:f>
              <c:strCache>
                <c:ptCount val="9"/>
                <c:pt idx="0">
                  <c:v>Arts, Culture, Humanities</c:v>
                </c:pt>
                <c:pt idx="1">
                  <c:v>Education</c:v>
                </c:pt>
                <c:pt idx="2">
                  <c:v>Environment or Animal Related</c:v>
                </c:pt>
                <c:pt idx="3">
                  <c:v>Community Improvement, Public/Societal Benefit</c:v>
                </c:pt>
                <c:pt idx="4">
                  <c:v>Health Care or Mental Health</c:v>
                </c:pt>
                <c:pt idx="5">
                  <c:v>Human Services</c:v>
                </c:pt>
                <c:pt idx="6">
                  <c:v>Religion Related, Spiritual Development</c:v>
                </c:pt>
                <c:pt idx="7">
                  <c:v>Research: Science, Technology, Social Science</c:v>
                </c:pt>
                <c:pt idx="8">
                  <c:v>All Others</c:v>
                </c:pt>
              </c:strCache>
            </c:strRef>
          </c:cat>
          <c:val>
            <c:numRef>
              <c:f>Sheet1!$B$2:$B$10</c:f>
              <c:numCache>
                <c:formatCode>General</c:formatCode>
                <c:ptCount val="9"/>
                <c:pt idx="0">
                  <c:v>276</c:v>
                </c:pt>
                <c:pt idx="1">
                  <c:v>330</c:v>
                </c:pt>
                <c:pt idx="2">
                  <c:v>111</c:v>
                </c:pt>
                <c:pt idx="3">
                  <c:v>186</c:v>
                </c:pt>
                <c:pt idx="4">
                  <c:v>222</c:v>
                </c:pt>
                <c:pt idx="5">
                  <c:v>561</c:v>
                </c:pt>
                <c:pt idx="6">
                  <c:v>76</c:v>
                </c:pt>
                <c:pt idx="7">
                  <c:v>19</c:v>
                </c:pt>
                <c:pt idx="8">
                  <c:v>55</c:v>
                </c:pt>
              </c:numCache>
            </c:numRef>
          </c:val>
        </c:ser>
        <c:dLbls>
          <c:dLblPos val="bestFit"/>
          <c:showLegendKey val="0"/>
          <c:showVal val="1"/>
          <c:showCatName val="0"/>
          <c:showSerName val="0"/>
          <c:showPercent val="0"/>
          <c:showBubbleSize val="0"/>
          <c:showLeaderLines val="1"/>
        </c:dLbls>
        <c:firstSliceAng val="304"/>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62936009951881011"/>
          <c:y val="0.16214180947969736"/>
        </c:manualLayout>
      </c:layout>
      <c:overlay val="0"/>
      <c:txPr>
        <a:bodyPr/>
        <a:lstStyle/>
        <a:p>
          <a:pPr>
            <a:defRPr sz="1800">
              <a:latin typeface="Arial" pitchFamily="34" charset="0"/>
              <a:cs typeface="Arial" pitchFamily="34" charset="0"/>
            </a:defRPr>
          </a:pPr>
          <a:endParaRPr lang="en-US"/>
        </a:p>
      </c:txPr>
    </c:title>
    <c:autoTitleDeleted val="0"/>
    <c:plotArea>
      <c:layout/>
      <c:pieChart>
        <c:varyColors val="1"/>
        <c:ser>
          <c:idx val="0"/>
          <c:order val="0"/>
          <c:tx>
            <c:strRef>
              <c:f>Sheet1!$B$1</c:f>
              <c:strCache>
                <c:ptCount val="1"/>
                <c:pt idx="0">
                  <c:v>Expenditure Level</c:v>
                </c:pt>
              </c:strCache>
            </c:strRef>
          </c:tx>
          <c:dLbls>
            <c:txPr>
              <a:bodyPr/>
              <a:lstStyle/>
              <a:p>
                <a:pPr>
                  <a:defRPr sz="1400">
                    <a:latin typeface="Arial" pitchFamily="34" charset="0"/>
                    <a:cs typeface="Arial" pitchFamily="34" charset="0"/>
                  </a:defRPr>
                </a:pPr>
                <a:endParaRPr lang="en-US"/>
              </a:p>
            </c:txPr>
            <c:dLblPos val="outEnd"/>
            <c:showLegendKey val="0"/>
            <c:showVal val="1"/>
            <c:showCatName val="0"/>
            <c:showSerName val="0"/>
            <c:showPercent val="0"/>
            <c:showBubbleSize val="0"/>
            <c:separator>
</c:separator>
            <c:showLeaderLines val="1"/>
          </c:dLbls>
          <c:cat>
            <c:strRef>
              <c:f>Sheet1!$A$2:$A$7</c:f>
              <c:strCache>
                <c:ptCount val="6"/>
                <c:pt idx="0">
                  <c:v>&lt; $100,000</c:v>
                </c:pt>
                <c:pt idx="1">
                  <c:v>$100,000 &lt; $500,000</c:v>
                </c:pt>
                <c:pt idx="2">
                  <c:v>$500,000 &lt; $1,000,000</c:v>
                </c:pt>
                <c:pt idx="3">
                  <c:v>$1,000,000 &lt; $5,000,000</c:v>
                </c:pt>
                <c:pt idx="4">
                  <c:v>$5,000,000 &lt; $10,000,000</c:v>
                </c:pt>
                <c:pt idx="5">
                  <c:v>&gt; $10,000,000</c:v>
                </c:pt>
              </c:strCache>
            </c:strRef>
          </c:cat>
          <c:val>
            <c:numRef>
              <c:f>Sheet1!$B$2:$B$7</c:f>
              <c:numCache>
                <c:formatCode>0%</c:formatCode>
                <c:ptCount val="6"/>
                <c:pt idx="0">
                  <c:v>0.45</c:v>
                </c:pt>
                <c:pt idx="1">
                  <c:v>0.28000000000000003</c:v>
                </c:pt>
                <c:pt idx="2">
                  <c:v>0.09</c:v>
                </c:pt>
                <c:pt idx="3">
                  <c:v>0.12</c:v>
                </c:pt>
                <c:pt idx="4">
                  <c:v>0.03</c:v>
                </c:pt>
                <c:pt idx="5">
                  <c:v>0.03</c:v>
                </c:pt>
              </c:numCache>
            </c:numRef>
          </c:val>
        </c:ser>
        <c:dLbls>
          <c:showLegendKey val="0"/>
          <c:showVal val="1"/>
          <c:showCatName val="0"/>
          <c:showSerName val="0"/>
          <c:showPercent val="0"/>
          <c:showBubbleSize val="0"/>
          <c:showLeaderLines val="1"/>
        </c:dLbls>
        <c:firstSliceAng val="304"/>
      </c:pieChart>
    </c:plotArea>
    <c:legend>
      <c:legendPos val="r"/>
      <c:layout>
        <c:manualLayout>
          <c:xMode val="edge"/>
          <c:yMode val="edge"/>
          <c:x val="0.61888437773403326"/>
          <c:y val="0.23716014358499302"/>
          <c:w val="0.38111562226596674"/>
          <c:h val="0.60871236683649843"/>
        </c:manualLayout>
      </c:layout>
      <c:overlay val="0"/>
      <c:txPr>
        <a:bodyPr/>
        <a:lstStyle/>
        <a:p>
          <a:pPr>
            <a:defRPr sz="16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2005245-0FCB-4FE4-98B5-019B0EC590B9}" type="datetimeFigureOut">
              <a:rPr lang="en-US" smtClean="0"/>
              <a:pPr/>
              <a:t>5/8/2012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98E266C-2830-4D0A-8B07-FD91C3F0D04E}" type="slidenum">
              <a:rPr lang="en-US" smtClean="0"/>
              <a:pPr/>
              <a:t>‹#›</a:t>
            </a:fld>
            <a:endParaRPr lang="en-US"/>
          </a:p>
        </p:txBody>
      </p:sp>
    </p:spTree>
    <p:extLst>
      <p:ext uri="{BB962C8B-B14F-4D97-AF65-F5344CB8AC3E}">
        <p14:creationId xmlns:p14="http://schemas.microsoft.com/office/powerpoint/2010/main" val="1232000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8AB8988-D6C9-4C6E-BFE6-884C24200AD6}" type="datetimeFigureOut">
              <a:rPr lang="en-US" smtClean="0"/>
              <a:pPr/>
              <a:t>5/8/2012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80FE38C-43C6-4E16-8102-E5916E0ED606}" type="slidenum">
              <a:rPr lang="en-US" smtClean="0"/>
              <a:pPr/>
              <a:t>‹#›</a:t>
            </a:fld>
            <a:endParaRPr lang="en-US"/>
          </a:p>
        </p:txBody>
      </p:sp>
    </p:spTree>
    <p:extLst>
      <p:ext uri="{BB962C8B-B14F-4D97-AF65-F5344CB8AC3E}">
        <p14:creationId xmlns:p14="http://schemas.microsoft.com/office/powerpoint/2010/main" val="77703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FE38C-43C6-4E16-8102-E5916E0ED60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1447800" y="6400800"/>
            <a:ext cx="7696200" cy="457200"/>
          </a:xfrm>
          <a:prstGeom prst="rect">
            <a:avLst/>
          </a:prstGeom>
          <a:solidFill>
            <a:srgbClr val="339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828800" y="1196975"/>
            <a:ext cx="6858000" cy="1470025"/>
          </a:xfrm>
        </p:spPr>
        <p:txBody>
          <a:bodyPr>
            <a:normAutofit/>
          </a:bodyPr>
          <a:lstStyle>
            <a:lvl1pPr algn="ctr">
              <a:defRPr sz="2800" b="1">
                <a:solidFill>
                  <a:srgbClr val="0E2B8D"/>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09800" y="4648200"/>
            <a:ext cx="6096000" cy="609600"/>
          </a:xfrm>
        </p:spPr>
        <p:txBody>
          <a:bodyPr>
            <a:normAutofit/>
          </a:bodyPr>
          <a:lstStyle>
            <a:lvl1pPr marL="0" indent="0" algn="ctr">
              <a:buNone/>
              <a:defRPr sz="2000">
                <a:solidFill>
                  <a:srgbClr val="0E2B8D"/>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Rectangle 13"/>
          <p:cNvSpPr/>
          <p:nvPr userDrawn="1"/>
        </p:nvSpPr>
        <p:spPr>
          <a:xfrm>
            <a:off x="0" y="0"/>
            <a:ext cx="1447800" cy="6858000"/>
          </a:xfrm>
          <a:prstGeom prst="rect">
            <a:avLst/>
          </a:prstGeom>
          <a:solidFill>
            <a:srgbClr val="0E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oter Placeholder 4"/>
          <p:cNvSpPr>
            <a:spLocks noGrp="1"/>
          </p:cNvSpPr>
          <p:nvPr>
            <p:ph type="ftr" sz="quarter" idx="11"/>
          </p:nvPr>
        </p:nvSpPr>
        <p:spPr>
          <a:xfrm>
            <a:off x="6858000" y="6416675"/>
            <a:ext cx="2286000" cy="365125"/>
          </a:xfrm>
        </p:spPr>
        <p:txBody>
          <a:bodyPr/>
          <a:lstStyle>
            <a:lvl1pPr>
              <a:defRPr sz="1050" b="1">
                <a:solidFill>
                  <a:schemeClr val="bg1"/>
                </a:solidFill>
                <a:latin typeface="Arial" pitchFamily="34" charset="0"/>
                <a:cs typeface="Arial" pitchFamily="34" charset="0"/>
              </a:defRPr>
            </a:lvl1pPr>
          </a:lstStyle>
          <a:p>
            <a:r>
              <a:rPr lang="en-US" dirty="0" smtClean="0"/>
              <a:t>www.pkfpacifichawaii.com</a:t>
            </a:r>
            <a:endParaRPr lang="en-US" dirty="0"/>
          </a:p>
        </p:txBody>
      </p:sp>
      <p:grpSp>
        <p:nvGrpSpPr>
          <p:cNvPr id="16" name="Group 15"/>
          <p:cNvGrpSpPr/>
          <p:nvPr userDrawn="1"/>
        </p:nvGrpSpPr>
        <p:grpSpPr>
          <a:xfrm>
            <a:off x="0" y="6400800"/>
            <a:ext cx="9144000" cy="0"/>
            <a:chOff x="0" y="6400800"/>
            <a:chExt cx="9144000" cy="0"/>
          </a:xfrm>
        </p:grpSpPr>
        <p:cxnSp>
          <p:nvCxnSpPr>
            <p:cNvPr id="17" name="Straight Connector 16"/>
            <p:cNvCxnSpPr/>
            <p:nvPr userDrawn="1"/>
          </p:nvCxnSpPr>
          <p:spPr>
            <a:xfrm>
              <a:off x="0" y="6400800"/>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10800000">
              <a:off x="0" y="6400800"/>
              <a:ext cx="1447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4" name="Picture Placeholder 23"/>
          <p:cNvSpPr>
            <a:spLocks noGrp="1"/>
          </p:cNvSpPr>
          <p:nvPr>
            <p:ph type="pic" sz="quarter" idx="13" hasCustomPrompt="1"/>
          </p:nvPr>
        </p:nvSpPr>
        <p:spPr>
          <a:xfrm>
            <a:off x="4191000" y="3048000"/>
            <a:ext cx="1981200" cy="1143000"/>
          </a:xfrm>
        </p:spPr>
        <p:txBody>
          <a:bodyPr/>
          <a:lstStyle>
            <a:lvl1pPr algn="ctr">
              <a:buNone/>
              <a:defRPr/>
            </a:lvl1pPr>
          </a:lstStyle>
          <a:p>
            <a:r>
              <a:rPr lang="en-US" dirty="0" smtClean="0"/>
              <a:t>Client logo</a:t>
            </a:r>
            <a:endParaRPr lang="en-US" dirty="0"/>
          </a:p>
        </p:txBody>
      </p:sp>
      <p:pic>
        <p:nvPicPr>
          <p:cNvPr id="27" name="Picture 2"/>
          <p:cNvPicPr>
            <a:picLocks noChangeAspect="1" noChangeArrowheads="1"/>
          </p:cNvPicPr>
          <p:nvPr userDrawn="1"/>
        </p:nvPicPr>
        <p:blipFill>
          <a:blip r:embed="rId2" cstate="print">
            <a:clrChange>
              <a:clrFrom>
                <a:srgbClr val="273887"/>
              </a:clrFrom>
              <a:clrTo>
                <a:srgbClr val="273887">
                  <a:alpha val="0"/>
                </a:srgbClr>
              </a:clrTo>
            </a:clrChange>
          </a:blip>
          <a:srcRect/>
          <a:stretch>
            <a:fillRect/>
          </a:stretch>
        </p:blipFill>
        <p:spPr bwMode="auto">
          <a:xfrm>
            <a:off x="157728" y="368932"/>
            <a:ext cx="1104900" cy="675008"/>
          </a:xfrm>
          <a:prstGeom prst="rect">
            <a:avLst/>
          </a:prstGeom>
          <a:noFill/>
          <a:ln w="9525">
            <a:noFill/>
            <a:miter lim="800000"/>
            <a:headEnd/>
            <a:tailEnd/>
          </a:ln>
        </p:spPr>
      </p:pic>
      <p:cxnSp>
        <p:nvCxnSpPr>
          <p:cNvPr id="29" name="Straight Connector 28"/>
          <p:cNvCxnSpPr/>
          <p:nvPr userDrawn="1"/>
        </p:nvCxnSpPr>
        <p:spPr>
          <a:xfrm>
            <a:off x="1447800" y="914400"/>
            <a:ext cx="7696200" cy="0"/>
          </a:xfrm>
          <a:prstGeom prst="line">
            <a:avLst/>
          </a:prstGeom>
          <a:ln w="12700">
            <a:solidFill>
              <a:srgbClr val="0E2B8D"/>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www.pkfpacifichawaii.com</a:t>
            </a:r>
            <a:endParaRPr lang="en-US"/>
          </a:p>
        </p:txBody>
      </p:sp>
      <p:sp>
        <p:nvSpPr>
          <p:cNvPr id="6" name="Slide Number Placeholder 5"/>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www.pkfpacifichawaii.com</a:t>
            </a:r>
            <a:endParaRPr lang="en-US"/>
          </a:p>
        </p:txBody>
      </p:sp>
      <p:sp>
        <p:nvSpPr>
          <p:cNvPr id="6" name="Slide Number Placeholder 5"/>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399" cy="1143000"/>
          </a:xfrm>
        </p:spPr>
        <p:txBody>
          <a:bodyPr>
            <a:normAutofit/>
          </a:bodyPr>
          <a:lstStyle>
            <a:lvl1pPr algn="l">
              <a:defRPr sz="2800" b="1">
                <a:solidFill>
                  <a:srgbClr val="0E2B8D"/>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295400"/>
            <a:ext cx="7010399" cy="4830763"/>
          </a:xfrm>
        </p:spPr>
        <p:txBody>
          <a:bodyPr/>
          <a:lstStyle>
            <a:lvl1pPr>
              <a:buClr>
                <a:srgbClr val="0E2B8D"/>
              </a:buClr>
              <a:defRPr sz="2000">
                <a:latin typeface="Arial" pitchFamily="34" charset="0"/>
                <a:cs typeface="Arial" pitchFamily="34" charset="0"/>
              </a:defRPr>
            </a:lvl1pPr>
            <a:lvl2pPr>
              <a:defRPr sz="2000">
                <a:latin typeface="Arial" pitchFamily="34" charset="0"/>
                <a:cs typeface="Arial" pitchFamily="34" charset="0"/>
              </a:defRPr>
            </a:lvl2pPr>
            <a:lvl3pPr>
              <a:defRPr sz="2000" i="1">
                <a:latin typeface="Arial" pitchFamily="34" charset="0"/>
                <a:cs typeface="Arial" pitchFamily="34" charset="0"/>
              </a:defRPr>
            </a:lvl3pPr>
            <a:lvl4pPr>
              <a:defRPr sz="1800" i="1">
                <a:latin typeface="Arial" pitchFamily="34" charset="0"/>
                <a:cs typeface="Arial" pitchFamily="34" charset="0"/>
              </a:defRPr>
            </a:lvl4pPr>
            <a:lvl5pPr>
              <a:defRPr sz="1800" i="1">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1447800" cy="6858000"/>
          </a:xfrm>
          <a:prstGeom prst="rect">
            <a:avLst/>
          </a:prstGeom>
          <a:solidFill>
            <a:srgbClr val="0E2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0" y="6400800"/>
            <a:ext cx="9144000" cy="0"/>
            <a:chOff x="0" y="6400800"/>
            <a:chExt cx="9144000" cy="0"/>
          </a:xfrm>
        </p:grpSpPr>
        <p:cxnSp>
          <p:nvCxnSpPr>
            <p:cNvPr id="10" name="Straight Connector 9"/>
            <p:cNvCxnSpPr/>
            <p:nvPr userDrawn="1"/>
          </p:nvCxnSpPr>
          <p:spPr>
            <a:xfrm>
              <a:off x="0" y="6400800"/>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rot="10800000">
              <a:off x="0" y="6400800"/>
              <a:ext cx="1447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userDrawn="1"/>
        </p:nvCxnSpPr>
        <p:spPr>
          <a:xfrm>
            <a:off x="1447800" y="914400"/>
            <a:ext cx="7696200" cy="0"/>
          </a:xfrm>
          <a:prstGeom prst="line">
            <a:avLst/>
          </a:prstGeom>
          <a:ln w="12700">
            <a:solidFill>
              <a:srgbClr val="0E2B8D"/>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a:xfrm>
            <a:off x="6781800" y="6416675"/>
            <a:ext cx="2362200" cy="365125"/>
          </a:xfrm>
        </p:spPr>
        <p:txBody>
          <a:bodyPr/>
          <a:lstStyle>
            <a:lvl1pPr algn="ctr">
              <a:defRPr sz="1100" b="1">
                <a:solidFill>
                  <a:schemeClr val="bg1">
                    <a:lumMod val="50000"/>
                  </a:schemeClr>
                </a:solidFill>
                <a:latin typeface="Arial" pitchFamily="34" charset="0"/>
                <a:cs typeface="Arial" pitchFamily="34" charset="0"/>
              </a:defRPr>
            </a:lvl1pPr>
          </a:lstStyle>
          <a:p>
            <a:r>
              <a:rPr lang="en-US" smtClean="0"/>
              <a:t>www.pkfpacifichawaii.com</a:t>
            </a:r>
            <a:endParaRPr lang="en-US" dirty="0"/>
          </a:p>
        </p:txBody>
      </p:sp>
      <p:sp>
        <p:nvSpPr>
          <p:cNvPr id="19" name="Date Placeholder 18"/>
          <p:cNvSpPr>
            <a:spLocks noGrp="1"/>
          </p:cNvSpPr>
          <p:nvPr>
            <p:ph type="dt" sz="half" idx="13"/>
          </p:nvPr>
        </p:nvSpPr>
        <p:spPr/>
        <p:txBody>
          <a:bodyPr/>
          <a:lstStyle/>
          <a:p>
            <a:endParaRPr lang="en-US" dirty="0"/>
          </a:p>
        </p:txBody>
      </p:sp>
      <p:pic>
        <p:nvPicPr>
          <p:cNvPr id="29" name="Picture 2"/>
          <p:cNvPicPr>
            <a:picLocks noChangeAspect="1" noChangeArrowheads="1"/>
          </p:cNvPicPr>
          <p:nvPr userDrawn="1"/>
        </p:nvPicPr>
        <p:blipFill>
          <a:blip r:embed="rId2" cstate="print">
            <a:clrChange>
              <a:clrFrom>
                <a:srgbClr val="273887"/>
              </a:clrFrom>
              <a:clrTo>
                <a:srgbClr val="273887">
                  <a:alpha val="0"/>
                </a:srgbClr>
              </a:clrTo>
            </a:clrChange>
          </a:blip>
          <a:srcRect/>
          <a:stretch>
            <a:fillRect/>
          </a:stretch>
        </p:blipFill>
        <p:spPr bwMode="auto">
          <a:xfrm>
            <a:off x="157728" y="368932"/>
            <a:ext cx="1104900" cy="67500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www.pkfpacifichawaii.com</a:t>
            </a:r>
            <a:endParaRPr lang="en-US"/>
          </a:p>
        </p:txBody>
      </p:sp>
      <p:sp>
        <p:nvSpPr>
          <p:cNvPr id="6" name="Slide Number Placeholder 5"/>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www.pkfpacifichawaii.com</a:t>
            </a:r>
            <a:endParaRPr lang="en-US"/>
          </a:p>
        </p:txBody>
      </p:sp>
      <p:sp>
        <p:nvSpPr>
          <p:cNvPr id="7" name="Slide Number Placeholder 6"/>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www.pkfpacifichawaii.com</a:t>
            </a:r>
            <a:endParaRPr lang="en-US"/>
          </a:p>
        </p:txBody>
      </p:sp>
      <p:sp>
        <p:nvSpPr>
          <p:cNvPr id="9" name="Slide Number Placeholder 8"/>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www.pkfpacifichawaii.com</a:t>
            </a:r>
            <a:endParaRPr lang="en-US"/>
          </a:p>
        </p:txBody>
      </p:sp>
      <p:sp>
        <p:nvSpPr>
          <p:cNvPr id="5" name="Slide Number Placeholder 4"/>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www.pkfpacifichawaii.com</a:t>
            </a:r>
            <a:endParaRPr lang="en-US"/>
          </a:p>
        </p:txBody>
      </p:sp>
      <p:sp>
        <p:nvSpPr>
          <p:cNvPr id="4" name="Slide Number Placeholder 3"/>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www.pkfpacifichawaii.com</a:t>
            </a:r>
            <a:endParaRPr lang="en-US"/>
          </a:p>
        </p:txBody>
      </p:sp>
      <p:sp>
        <p:nvSpPr>
          <p:cNvPr id="7" name="Slide Number Placeholder 6"/>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www.pkfpacifichawaii.com</a:t>
            </a:r>
            <a:endParaRPr lang="en-US"/>
          </a:p>
        </p:txBody>
      </p:sp>
      <p:sp>
        <p:nvSpPr>
          <p:cNvPr id="7" name="Slide Number Placeholder 6"/>
          <p:cNvSpPr>
            <a:spLocks noGrp="1"/>
          </p:cNvSpPr>
          <p:nvPr>
            <p:ph type="sldNum" sz="quarter" idx="12"/>
          </p:nvPr>
        </p:nvSpPr>
        <p:spPr/>
        <p:txBody>
          <a:bodyPr/>
          <a:lstStyle/>
          <a:p>
            <a:fld id="{19FF744D-9772-4686-809D-82AD67E96B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B8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274638"/>
            <a:ext cx="7238999"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447800" y="1600200"/>
            <a:ext cx="7238999"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447800" y="6356350"/>
            <a:ext cx="1143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www.pkfpacifichawaii.com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F744D-9772-4686-809D-82AD67E96B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file.form990.org/frmNPParticipatingStateSCOHI.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nccsdataweb.urban.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600200"/>
            <a:ext cx="6858000" cy="2232025"/>
          </a:xfrm>
        </p:spPr>
        <p:txBody>
          <a:bodyPr>
            <a:normAutofit/>
          </a:bodyPr>
          <a:lstStyle/>
          <a:p>
            <a:pPr algn="ctr"/>
            <a:r>
              <a:rPr lang="en-US" dirty="0" smtClean="0"/>
              <a:t/>
            </a:r>
            <a:br>
              <a:rPr lang="en-US" dirty="0" smtClean="0"/>
            </a:br>
            <a:r>
              <a:rPr lang="en-US" dirty="0" smtClean="0"/>
              <a:t>Filing Requirements for Not-for-Profit Organizations in Hawaii</a:t>
            </a:r>
            <a:br>
              <a:rPr lang="en-US" dirty="0" smtClean="0"/>
            </a:br>
            <a:r>
              <a:rPr lang="en-US" dirty="0" smtClean="0"/>
              <a:t/>
            </a:r>
            <a:br>
              <a:rPr lang="en-US" dirty="0" smtClean="0"/>
            </a:br>
            <a:r>
              <a:rPr lang="en-US" sz="1200" dirty="0" smtClean="0">
                <a:solidFill>
                  <a:schemeClr val="tx1"/>
                </a:solidFill>
              </a:rPr>
              <a:t>presentation for</a:t>
            </a:r>
            <a:endParaRPr lang="en-US" sz="1200" dirty="0">
              <a:solidFill>
                <a:schemeClr val="tx1"/>
              </a:solidFill>
            </a:endParaRPr>
          </a:p>
        </p:txBody>
      </p:sp>
      <p:sp>
        <p:nvSpPr>
          <p:cNvPr id="7" name="Footer Placeholder 6"/>
          <p:cNvSpPr>
            <a:spLocks noGrp="1"/>
          </p:cNvSpPr>
          <p:nvPr>
            <p:ph type="ftr" sz="quarter" idx="11"/>
          </p:nvPr>
        </p:nvSpPr>
        <p:spPr/>
        <p:txBody>
          <a:bodyPr/>
          <a:lstStyle/>
          <a:p>
            <a:r>
              <a:rPr lang="en-US" sz="1100" dirty="0" smtClean="0"/>
              <a:t>www.pkfpacifichawaii.com</a:t>
            </a:r>
            <a:endParaRPr lang="en-US" sz="1100" dirty="0"/>
          </a:p>
        </p:txBody>
      </p:sp>
      <p:cxnSp>
        <p:nvCxnSpPr>
          <p:cNvPr id="9" name="Straight Connector 8"/>
          <p:cNvCxnSpPr/>
          <p:nvPr/>
        </p:nvCxnSpPr>
        <p:spPr>
          <a:xfrm>
            <a:off x="1371600" y="914400"/>
            <a:ext cx="7696200" cy="0"/>
          </a:xfrm>
          <a:prstGeom prst="line">
            <a:avLst/>
          </a:prstGeom>
          <a:ln w="12700">
            <a:solidFill>
              <a:srgbClr val="0E2B8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05000" y="4800600"/>
            <a:ext cx="6488339" cy="400110"/>
          </a:xfrm>
          <a:prstGeom prst="rect">
            <a:avLst/>
          </a:prstGeom>
          <a:noFill/>
        </p:spPr>
        <p:txBody>
          <a:bodyPr wrap="square" rtlCol="0">
            <a:spAutoFit/>
          </a:bodyPr>
          <a:lstStyle/>
          <a:p>
            <a:r>
              <a:rPr lang="en-US" sz="2000" b="1" dirty="0" smtClean="0">
                <a:solidFill>
                  <a:srgbClr val="0066FF"/>
                </a:solidFill>
                <a:latin typeface="Arial" pitchFamily="34" charset="0"/>
                <a:cs typeface="Arial" pitchFamily="34" charset="0"/>
              </a:rPr>
              <a:t>May 11, 2012</a:t>
            </a:r>
            <a:endParaRPr lang="en-US" sz="2000" dirty="0" smtClean="0">
              <a:solidFill>
                <a:srgbClr val="0066FF"/>
              </a:solidFill>
              <a:latin typeface="Arial" pitchFamily="34" charset="0"/>
              <a:cs typeface="Arial" pitchFamily="34" charset="0"/>
            </a:endParaRPr>
          </a:p>
        </p:txBody>
      </p:sp>
      <p:sp>
        <p:nvSpPr>
          <p:cNvPr id="8" name="TextBox 7"/>
          <p:cNvSpPr txBox="1"/>
          <p:nvPr/>
        </p:nvSpPr>
        <p:spPr>
          <a:xfrm>
            <a:off x="1893661" y="5238690"/>
            <a:ext cx="6488339" cy="400110"/>
          </a:xfrm>
          <a:prstGeom prst="rect">
            <a:avLst/>
          </a:prstGeom>
          <a:noFill/>
        </p:spPr>
        <p:txBody>
          <a:bodyPr wrap="square" rtlCol="0">
            <a:spAutoFit/>
          </a:bodyPr>
          <a:lstStyle/>
          <a:p>
            <a:r>
              <a:rPr lang="en-US" sz="2000" b="1" dirty="0" smtClean="0">
                <a:solidFill>
                  <a:srgbClr val="0066FF"/>
                </a:solidFill>
                <a:latin typeface="Arial" pitchFamily="34" charset="0"/>
                <a:cs typeface="Arial" pitchFamily="34" charset="0"/>
              </a:rPr>
              <a:t>Manoj Samaranayake, CPA</a:t>
            </a:r>
            <a:r>
              <a:rPr lang="en-US" sz="2000" dirty="0" smtClean="0">
                <a:solidFill>
                  <a:srgbClr val="0066FF"/>
                </a:solidFill>
                <a:latin typeface="Arial" pitchFamily="34" charset="0"/>
                <a:cs typeface="Arial" pitchFamily="34" charset="0"/>
              </a:rPr>
              <a:t> - Partner, Tax Services</a:t>
            </a:r>
          </a:p>
        </p:txBody>
      </p:sp>
      <p:pic>
        <p:nvPicPr>
          <p:cNvPr id="10" name="Picture 13" descr="http://www.alumniconnections.com/olc/images/UHF/UHAA_Horiz_R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615" y="3657600"/>
            <a:ext cx="400617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Additional Tax Filings (if necessary)</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b="1" dirty="0" smtClean="0"/>
              <a:t>Federal</a:t>
            </a:r>
          </a:p>
          <a:p>
            <a:pPr>
              <a:spcBef>
                <a:spcPts val="1200"/>
              </a:spcBef>
            </a:pPr>
            <a:r>
              <a:rPr lang="en-US" sz="1800" dirty="0" smtClean="0"/>
              <a:t>Form 990-T</a:t>
            </a:r>
          </a:p>
          <a:p>
            <a:pPr lvl="1">
              <a:spcBef>
                <a:spcPts val="1200"/>
              </a:spcBef>
            </a:pPr>
            <a:r>
              <a:rPr lang="en-US" sz="1800" dirty="0" smtClean="0"/>
              <a:t>Report unrelated business income of &gt; $1000</a:t>
            </a:r>
          </a:p>
          <a:p>
            <a:pPr lvl="1">
              <a:spcBef>
                <a:spcPts val="1200"/>
              </a:spcBef>
            </a:pPr>
            <a:r>
              <a:rPr lang="en-US" sz="1800" dirty="0" smtClean="0"/>
              <a:t>Same filing due date (05/15) </a:t>
            </a:r>
          </a:p>
          <a:p>
            <a:pPr lvl="1">
              <a:spcBef>
                <a:spcPts val="1200"/>
              </a:spcBef>
            </a:pPr>
            <a:r>
              <a:rPr lang="en-US" sz="1800" dirty="0" smtClean="0"/>
              <a:t>Additional 6 month extension available</a:t>
            </a:r>
          </a:p>
          <a:p>
            <a:pPr marL="0" indent="0">
              <a:spcBef>
                <a:spcPts val="1200"/>
              </a:spcBef>
              <a:buNone/>
            </a:pPr>
            <a:r>
              <a:rPr lang="en-US" b="1" dirty="0" smtClean="0"/>
              <a:t>Hawaii</a:t>
            </a:r>
          </a:p>
          <a:p>
            <a:pPr>
              <a:spcBef>
                <a:spcPts val="1200"/>
              </a:spcBef>
            </a:pPr>
            <a:r>
              <a:rPr lang="en-US" sz="1800" dirty="0" smtClean="0"/>
              <a:t>Form N-70NP</a:t>
            </a:r>
          </a:p>
          <a:p>
            <a:pPr lvl="1">
              <a:spcBef>
                <a:spcPts val="1200"/>
              </a:spcBef>
            </a:pPr>
            <a:r>
              <a:rPr lang="en-US" sz="1800" dirty="0" smtClean="0"/>
              <a:t>Similar to Fed requirements</a:t>
            </a:r>
          </a:p>
          <a:p>
            <a:pPr lvl="1">
              <a:spcBef>
                <a:spcPts val="1200"/>
              </a:spcBef>
            </a:pPr>
            <a:r>
              <a:rPr lang="en-US" sz="1800" dirty="0" smtClean="0"/>
              <a:t>Only needed if 990-T is filed</a:t>
            </a:r>
          </a:p>
          <a:p>
            <a:pPr lvl="1">
              <a:spcBef>
                <a:spcPts val="1200"/>
              </a:spcBef>
            </a:pPr>
            <a:r>
              <a:rPr lang="en-US" sz="1800" dirty="0" smtClean="0"/>
              <a:t>Filing due date (04/20)</a:t>
            </a:r>
          </a:p>
          <a:p>
            <a:pPr lvl="1">
              <a:spcBef>
                <a:spcPts val="1200"/>
              </a:spcBef>
            </a:pPr>
            <a:r>
              <a:rPr lang="en-US" sz="1800" dirty="0" smtClean="0"/>
              <a:t>Additional 6 month extension available</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55016747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Summary – Tax Filings</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dirty="0" smtClean="0"/>
              <a:t>Federal (IRS)</a:t>
            </a:r>
          </a:p>
          <a:p>
            <a:pPr>
              <a:spcBef>
                <a:spcPts val="1200"/>
              </a:spcBef>
            </a:pPr>
            <a:r>
              <a:rPr lang="en-US" dirty="0" smtClean="0"/>
              <a:t>Federal Form 990, 990-EZ or 990-N</a:t>
            </a:r>
          </a:p>
          <a:p>
            <a:pPr>
              <a:spcBef>
                <a:spcPts val="1200"/>
              </a:spcBef>
            </a:pPr>
            <a:r>
              <a:rPr lang="en-US" dirty="0" smtClean="0"/>
              <a:t>Federal Form 990-T (if necessary)</a:t>
            </a:r>
          </a:p>
          <a:p>
            <a:pPr>
              <a:spcBef>
                <a:spcPts val="1200"/>
              </a:spcBef>
            </a:pPr>
            <a:endParaRPr lang="en-US" dirty="0" smtClean="0"/>
          </a:p>
          <a:p>
            <a:pPr marL="0" indent="0">
              <a:spcBef>
                <a:spcPts val="1200"/>
              </a:spcBef>
              <a:buNone/>
            </a:pPr>
            <a:r>
              <a:rPr lang="en-US" dirty="0" smtClean="0"/>
              <a:t>Hawaii (Department of Taxation)</a:t>
            </a:r>
          </a:p>
          <a:p>
            <a:pPr>
              <a:spcBef>
                <a:spcPts val="1200"/>
              </a:spcBef>
            </a:pPr>
            <a:r>
              <a:rPr lang="en-US" dirty="0" smtClean="0"/>
              <a:t>Hawaii Form G-45 and G-49</a:t>
            </a:r>
            <a:r>
              <a:rPr lang="en-US" dirty="0"/>
              <a:t> </a:t>
            </a:r>
            <a:r>
              <a:rPr lang="en-US" dirty="0" smtClean="0"/>
              <a:t>(general excise tax returns)</a:t>
            </a:r>
          </a:p>
          <a:p>
            <a:pPr>
              <a:spcBef>
                <a:spcPts val="1200"/>
              </a:spcBef>
            </a:pPr>
            <a:r>
              <a:rPr lang="en-US" dirty="0" smtClean="0"/>
              <a:t>Hawaii Form N-70NP (if necessary)</a:t>
            </a:r>
          </a:p>
          <a:p>
            <a:pPr>
              <a:spcBef>
                <a:spcPts val="1200"/>
              </a:spcBef>
            </a:pPr>
            <a:r>
              <a:rPr lang="en-US" dirty="0" smtClean="0"/>
              <a:t>Hawaii Form G-1 (if necessary)</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293892088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a:spcBef>
                <a:spcPts val="1200"/>
              </a:spcBef>
            </a:pPr>
            <a:r>
              <a:rPr lang="en-US" dirty="0" smtClean="0"/>
              <a:t>New Requirements effective in 2009.</a:t>
            </a:r>
          </a:p>
          <a:p>
            <a:pPr>
              <a:spcBef>
                <a:spcPts val="1200"/>
              </a:spcBef>
            </a:pPr>
            <a:r>
              <a:rPr lang="en-US" dirty="0" smtClean="0"/>
              <a:t>Administered by Attorney General.</a:t>
            </a:r>
          </a:p>
          <a:p>
            <a:pPr lvl="1">
              <a:spcBef>
                <a:spcPts val="1200"/>
              </a:spcBef>
            </a:pPr>
            <a:r>
              <a:rPr lang="en-US" u="sng" dirty="0">
                <a:solidFill>
                  <a:srgbClr val="0000FF"/>
                </a:solidFill>
              </a:rPr>
              <a:t>http://</a:t>
            </a:r>
            <a:r>
              <a:rPr lang="en-US" u="sng" dirty="0" smtClean="0">
                <a:solidFill>
                  <a:srgbClr val="0000FF"/>
                </a:solidFill>
              </a:rPr>
              <a:t>hawaii.gov/ag/charities</a:t>
            </a:r>
            <a:endParaRPr lang="en-US" u="sng" dirty="0">
              <a:solidFill>
                <a:srgbClr val="0000FF"/>
              </a:solidFill>
            </a:endParaRPr>
          </a:p>
          <a:p>
            <a:pPr lvl="1">
              <a:spcBef>
                <a:spcPts val="1200"/>
              </a:spcBef>
            </a:pPr>
            <a:r>
              <a:rPr lang="en-US" dirty="0" smtClean="0"/>
              <a:t>Act 174 requires charities that solicit contributions to register with the Attorney General unless exempted from the registration requirement.</a:t>
            </a:r>
          </a:p>
          <a:p>
            <a:pPr lvl="1">
              <a:spcBef>
                <a:spcPts val="1200"/>
              </a:spcBef>
            </a:pPr>
            <a:r>
              <a:rPr lang="en-US" dirty="0" smtClean="0"/>
              <a:t>Amended Hawaii Revised Statutes 467B.</a:t>
            </a:r>
          </a:p>
          <a:p>
            <a:pPr marL="0" indent="0">
              <a:spcBef>
                <a:spcPts val="1200"/>
              </a:spcBef>
              <a:buNone/>
            </a:pPr>
            <a:endParaRPr lang="en-US" dirty="0" smtClean="0"/>
          </a:p>
          <a:p>
            <a:pPr>
              <a:spcBef>
                <a:spcPts val="1200"/>
              </a:spcBef>
            </a:pPr>
            <a:endParaRPr lang="en-US" dirty="0" smtClean="0"/>
          </a:p>
          <a:p>
            <a:pPr>
              <a:spcBef>
                <a:spcPts val="1200"/>
              </a:spcBef>
            </a:pPr>
            <a:endParaRPr lang="en-US" dirty="0" smtClean="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366561629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0" y="1219200"/>
            <a:ext cx="7162799" cy="5029200"/>
          </a:xfrm>
        </p:spPr>
        <p:txBody>
          <a:bodyPr>
            <a:normAutofit/>
          </a:bodyPr>
          <a:lstStyle/>
          <a:p>
            <a:pPr marL="0" indent="0">
              <a:spcBef>
                <a:spcPts val="1200"/>
              </a:spcBef>
              <a:buNone/>
            </a:pPr>
            <a:r>
              <a:rPr lang="en-US" sz="1900" b="1" dirty="0" smtClean="0"/>
              <a:t>One-Time </a:t>
            </a:r>
            <a:r>
              <a:rPr lang="en-US" sz="1900" b="1" dirty="0"/>
              <a:t>Charity </a:t>
            </a:r>
            <a:r>
              <a:rPr lang="en-US" sz="1900" b="1" dirty="0" smtClean="0"/>
              <a:t>Registration</a:t>
            </a:r>
          </a:p>
          <a:p>
            <a:pPr marL="0" indent="0">
              <a:spcBef>
                <a:spcPts val="1200"/>
              </a:spcBef>
              <a:buNone/>
            </a:pPr>
            <a:endParaRPr lang="en-US" sz="1900" b="1" dirty="0"/>
          </a:p>
          <a:p>
            <a:pPr>
              <a:buNone/>
            </a:pPr>
            <a:r>
              <a:rPr lang="en-US" sz="1900" dirty="0"/>
              <a:t>	</a:t>
            </a:r>
            <a:r>
              <a:rPr lang="en-US" sz="1900" dirty="0" smtClean="0"/>
              <a:t>-</a:t>
            </a:r>
            <a:r>
              <a:rPr lang="en-US" dirty="0"/>
              <a:t>Link to the Hawaii registration site: </a:t>
            </a:r>
          </a:p>
          <a:p>
            <a:pPr lvl="1">
              <a:buNone/>
            </a:pPr>
            <a:r>
              <a:rPr lang="en-US" dirty="0"/>
              <a:t>	</a:t>
            </a:r>
            <a:r>
              <a:rPr lang="en-US" sz="1600" dirty="0" smtClean="0">
                <a:solidFill>
                  <a:srgbClr val="FF0000"/>
                </a:solidFill>
                <a:hlinkClick r:id="rId3"/>
              </a:rPr>
              <a:t>http</a:t>
            </a:r>
            <a:r>
              <a:rPr lang="en-US" sz="1600" dirty="0">
                <a:solidFill>
                  <a:srgbClr val="FF0000"/>
                </a:solidFill>
                <a:hlinkClick r:id="rId3"/>
              </a:rPr>
              <a:t>://efile.form990.org/frmNPParticipatingStateSCOHI.asp</a:t>
            </a:r>
            <a:endParaRPr lang="en-US" sz="1600" dirty="0">
              <a:solidFill>
                <a:srgbClr val="FF0000"/>
              </a:solidFill>
            </a:endParaRPr>
          </a:p>
          <a:p>
            <a:pPr>
              <a:buNone/>
            </a:pPr>
            <a:r>
              <a:rPr lang="en-US" dirty="0"/>
              <a:t>	- There is no fee to register</a:t>
            </a:r>
          </a:p>
          <a:p>
            <a:pPr>
              <a:buNone/>
            </a:pPr>
            <a:r>
              <a:rPr lang="en-US" dirty="0"/>
              <a:t>	- Registration statement requires two officers to </a:t>
            </a:r>
            <a:r>
              <a:rPr lang="en-US" dirty="0" smtClean="0"/>
              <a:t>      		electronically </a:t>
            </a:r>
            <a:r>
              <a:rPr lang="en-US" dirty="0"/>
              <a:t>sign</a:t>
            </a:r>
          </a:p>
          <a:p>
            <a:pPr>
              <a:buNone/>
            </a:pPr>
            <a:r>
              <a:rPr lang="en-US" dirty="0"/>
              <a:t>	- Request Login ID and password for two officers of the </a:t>
            </a:r>
            <a:r>
              <a:rPr lang="en-US" dirty="0" smtClean="0"/>
              <a:t>	organization</a:t>
            </a:r>
            <a:endParaRPr lang="en-US" dirty="0"/>
          </a:p>
          <a:p>
            <a:pPr>
              <a:buNone/>
            </a:pPr>
            <a:r>
              <a:rPr lang="en-US" dirty="0"/>
              <a:t>	- Create registration using the File Creation Wizard</a:t>
            </a:r>
          </a:p>
          <a:p>
            <a:pPr>
              <a:buNone/>
            </a:pPr>
            <a:r>
              <a:rPr lang="en-US" dirty="0"/>
              <a:t>	- Online tutorial is available at this site and </a:t>
            </a:r>
            <a:r>
              <a:rPr lang="en-US" dirty="0" smtClean="0"/>
              <a:t>	recommended </a:t>
            </a:r>
            <a:r>
              <a:rPr lang="en-US" dirty="0"/>
              <a:t>before </a:t>
            </a:r>
            <a:r>
              <a:rPr lang="en-US" dirty="0" smtClean="0"/>
              <a:t>starting </a:t>
            </a:r>
            <a:r>
              <a:rPr lang="en-US" dirty="0"/>
              <a:t>the registration </a:t>
            </a:r>
            <a:r>
              <a:rPr lang="en-US" dirty="0" smtClean="0"/>
              <a:t>process</a:t>
            </a:r>
            <a:endParaRPr lang="en-US" dirty="0"/>
          </a:p>
          <a:p>
            <a:pPr>
              <a:buNone/>
            </a:pPr>
            <a:endParaRPr lang="en-US" dirty="0" smtClean="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79106824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b="1" dirty="0" smtClean="0"/>
              <a:t>What is a “Charitable Organization” for the purposes of the registration law?</a:t>
            </a:r>
          </a:p>
          <a:p>
            <a:pPr>
              <a:spcBef>
                <a:spcPts val="1200"/>
              </a:spcBef>
            </a:pPr>
            <a:r>
              <a:rPr lang="en-US" sz="1800" dirty="0" smtClean="0"/>
              <a:t>A “charitable organization” is any organization that solicits funds in Hawaii that is exempt under section 501(c)(3) of the Internal Revenue Code.  Charitable organizations also include any person who is or holds itself out to be established for any benevolent, educational, philanthropic, humane, scientific, patriotic, social welfare or advocacy, public health, environmental conservation, civic, or other eleemosynary purpose, or any person who in any manner employs a charitable appeal as the basis of any solicitation or an appeal that has a tendency to suggest there is a charitable purpose to the solicitation.</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352206243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b="1" dirty="0" smtClean="0"/>
              <a:t>The term solicit or solicitation is already defined in the current law as:</a:t>
            </a:r>
          </a:p>
          <a:p>
            <a:pPr>
              <a:spcBef>
                <a:spcPts val="1200"/>
              </a:spcBef>
            </a:pPr>
            <a:r>
              <a:rPr lang="en-US" sz="1800" dirty="0" smtClean="0"/>
              <a:t>“Solicit” and “Solicitation” mean a request directly or indirectly for money, credit, property, financial assistance, or thing of value on the plea or representation that the money, credit, property, financial assistance, or thing of value, or any portion thereof, will be used for a charitable purpose or to benefit a charitable organization.</a:t>
            </a:r>
          </a:p>
          <a:p>
            <a:pPr>
              <a:spcBef>
                <a:spcPts val="1200"/>
              </a:spcBef>
            </a:pPr>
            <a:r>
              <a:rPr lang="en-US" sz="1800" dirty="0" smtClean="0"/>
              <a:t>A grant received from the government, or another 501(c)(3) organization is not a contribution.</a:t>
            </a:r>
            <a:r>
              <a:rPr lang="en-US" sz="1800" dirty="0"/>
              <a:t> </a:t>
            </a:r>
            <a:r>
              <a:rPr lang="en-US" sz="1800" dirty="0" smtClean="0"/>
              <a:t> Nor are membership dues and assessments.</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93989662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0" y="1066800"/>
            <a:ext cx="7162799" cy="5410200"/>
          </a:xfrm>
        </p:spPr>
        <p:txBody>
          <a:bodyPr>
            <a:noAutofit/>
          </a:bodyPr>
          <a:lstStyle/>
          <a:p>
            <a:pPr>
              <a:spcBef>
                <a:spcPts val="1200"/>
              </a:spcBef>
            </a:pPr>
            <a:r>
              <a:rPr lang="en-US" sz="1800" dirty="0" smtClean="0"/>
              <a:t>The following charitable organizations are exempt from the registration requirements:</a:t>
            </a:r>
          </a:p>
          <a:p>
            <a:pPr lvl="1"/>
            <a:r>
              <a:rPr lang="en-US" sz="1600" dirty="0"/>
              <a:t>Any duly organized religious corporation, institution, or society;</a:t>
            </a:r>
          </a:p>
          <a:p>
            <a:pPr lvl="1"/>
            <a:r>
              <a:rPr lang="en-US" sz="1600" dirty="0"/>
              <a:t>Any parent-teacher association; </a:t>
            </a:r>
          </a:p>
          <a:p>
            <a:pPr lvl="1"/>
            <a:r>
              <a:rPr lang="en-US" sz="1600" dirty="0"/>
              <a:t>An educational institution that is licensed or accredited by an accrediting body;</a:t>
            </a:r>
          </a:p>
          <a:p>
            <a:pPr lvl="1"/>
            <a:r>
              <a:rPr lang="en-US" sz="1600" dirty="0"/>
              <a:t>A 501(c)(3) organization that primarily solicit contributions from parents, alumni, students and faculty of the foregoing accredited educational institutions;</a:t>
            </a:r>
          </a:p>
          <a:p>
            <a:pPr lvl="1"/>
            <a:r>
              <a:rPr lang="en-US" sz="1600" dirty="0"/>
              <a:t>Any nonprofit hospital licensed by the State or any similar provision of the laws of any other state;</a:t>
            </a:r>
          </a:p>
          <a:p>
            <a:pPr lvl="1"/>
            <a:r>
              <a:rPr lang="en-US" sz="1600" dirty="0"/>
              <a:t>Any governmental unit or instrumentality of any state or the United States; and</a:t>
            </a:r>
          </a:p>
          <a:p>
            <a:pPr lvl="1"/>
            <a:r>
              <a:rPr lang="en-US" sz="1600" dirty="0"/>
              <a:t>Any charitable organization that normally receives less than $25,000 in contributions annually, if the organization does not compensate any professional solicitor or professional fundraising counsel.</a:t>
            </a:r>
          </a:p>
          <a:p>
            <a:pPr>
              <a:spcBef>
                <a:spcPts val="1200"/>
              </a:spcBef>
            </a:pPr>
            <a:endParaRPr lang="en-US" sz="1800" dirty="0" smtClean="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49532245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0" y="1143000"/>
            <a:ext cx="7162799" cy="5410200"/>
          </a:xfrm>
        </p:spPr>
        <p:txBody>
          <a:bodyPr>
            <a:normAutofit/>
          </a:bodyPr>
          <a:lstStyle/>
          <a:p>
            <a:pPr>
              <a:spcBef>
                <a:spcPts val="1200"/>
              </a:spcBef>
            </a:pPr>
            <a:r>
              <a:rPr lang="en-US" dirty="0" smtClean="0"/>
              <a:t>Requires the submission of an annual financial report</a:t>
            </a:r>
          </a:p>
          <a:p>
            <a:pPr lvl="1">
              <a:spcBef>
                <a:spcPts val="1200"/>
              </a:spcBef>
            </a:pPr>
            <a:r>
              <a:rPr lang="en-US" sz="1800" dirty="0"/>
              <a:t>Provides that the report shall be the charity's IRS Form 990 or </a:t>
            </a:r>
            <a:r>
              <a:rPr lang="en-US" sz="1800" dirty="0" smtClean="0"/>
              <a:t>990-EZ.</a:t>
            </a:r>
            <a:endParaRPr lang="en-US" sz="1800" dirty="0"/>
          </a:p>
          <a:p>
            <a:pPr lvl="1">
              <a:spcBef>
                <a:spcPts val="1200"/>
              </a:spcBef>
            </a:pPr>
            <a:r>
              <a:rPr lang="en-US" sz="1800" dirty="0"/>
              <a:t>Must be filed with the Attorney General on or before the date that the charity files the Form 990 or </a:t>
            </a:r>
            <a:r>
              <a:rPr lang="en-US" sz="1800" dirty="0" smtClean="0"/>
              <a:t>990-EZ </a:t>
            </a:r>
            <a:r>
              <a:rPr lang="en-US" sz="1800" dirty="0"/>
              <a:t>with the </a:t>
            </a:r>
            <a:r>
              <a:rPr lang="en-US" sz="1800" dirty="0" smtClean="0"/>
              <a:t>IRS.</a:t>
            </a:r>
            <a:endParaRPr lang="en-US" sz="1800" dirty="0"/>
          </a:p>
          <a:p>
            <a:pPr lvl="1">
              <a:spcBef>
                <a:spcPts val="1200"/>
              </a:spcBef>
            </a:pPr>
            <a:r>
              <a:rPr lang="en-US" sz="1800" dirty="0"/>
              <a:t>Requires submission of an audited financial statement if the charity has over $500,000 in gross income, or where the charity prepares </a:t>
            </a:r>
            <a:r>
              <a:rPr lang="en-US" sz="1800" dirty="0" smtClean="0"/>
              <a:t>an </a:t>
            </a:r>
            <a:r>
              <a:rPr lang="en-US" sz="1800" dirty="0"/>
              <a:t>audited financial statement required by a governmental authority or third party.  Gross income does not include grants from governmental authorities.  Thus, only those charities with public contributions that exceed $500,000 as shown on line </a:t>
            </a:r>
            <a:r>
              <a:rPr lang="en-US" sz="1800" dirty="0" smtClean="0"/>
              <a:t>1a </a:t>
            </a:r>
            <a:r>
              <a:rPr lang="en-US" sz="1800" dirty="0"/>
              <a:t>of the Form 990 or </a:t>
            </a:r>
            <a:r>
              <a:rPr lang="en-US" sz="1800" dirty="0" smtClean="0"/>
              <a:t>990-EZ </a:t>
            </a:r>
            <a:r>
              <a:rPr lang="en-US" sz="1800" dirty="0"/>
              <a:t>need obtain an audited financial statement.</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315842025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dirty="0" smtClean="0"/>
              <a:t>The law requires each registered charity to pay an annual fee based on the charity’s annual gross income:</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5958980"/>
              </p:ext>
            </p:extLst>
          </p:nvPr>
        </p:nvGraphicFramePr>
        <p:xfrm>
          <a:off x="2971800" y="2057400"/>
          <a:ext cx="3886200" cy="3708400"/>
        </p:xfrm>
        <a:graphic>
          <a:graphicData uri="http://schemas.openxmlformats.org/drawingml/2006/table">
            <a:tbl>
              <a:tblPr firstRow="1" bandRow="1">
                <a:tableStyleId>{FABFCF23-3B69-468F-B69F-88F6DE6A72F2}</a:tableStyleId>
              </a:tblPr>
              <a:tblGrid>
                <a:gridCol w="2667000"/>
                <a:gridCol w="1219200"/>
              </a:tblGrid>
              <a:tr h="370840">
                <a:tc>
                  <a:txBody>
                    <a:bodyPr/>
                    <a:lstStyle/>
                    <a:p>
                      <a:r>
                        <a:rPr lang="en-US" sz="1600" u="none" dirty="0" smtClean="0">
                          <a:solidFill>
                            <a:schemeClr val="tx1"/>
                          </a:solidFill>
                        </a:rPr>
                        <a:t>Annual</a:t>
                      </a:r>
                      <a:r>
                        <a:rPr lang="en-US" sz="1600" u="none" baseline="0" dirty="0" smtClean="0">
                          <a:solidFill>
                            <a:schemeClr val="tx1"/>
                          </a:solidFill>
                        </a:rPr>
                        <a:t> Gross Income</a:t>
                      </a:r>
                      <a:endParaRPr lang="en-US" sz="160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Annual Fee</a:t>
                      </a:r>
                      <a:endParaRPr lang="en-US" sz="160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&lt; $25,000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$10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$25,000 &lt; $50,000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$25</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$50,000 &lt; $100,000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$50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$100,000 &lt; $250,000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$100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$250,000 &lt; $500,000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$150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$500,000 &lt; $1,000,000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$1,000,000 &lt; $2,000,000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$250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$2,000,000 &lt; $5,000,000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$350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 $5,000,000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kern="1200" dirty="0" smtClean="0">
                          <a:solidFill>
                            <a:schemeClr val="tx1"/>
                          </a:solidFill>
                          <a:latin typeface="+mn-lt"/>
                          <a:ea typeface="+mn-ea"/>
                          <a:cs typeface="+mn-cs"/>
                        </a:rPr>
                        <a:t>$600</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111656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Hawaii – State Filing Requirements</a:t>
            </a:r>
            <a:endParaRPr lang="en-US" sz="2600" dirty="0"/>
          </a:p>
        </p:txBody>
      </p:sp>
      <p:sp>
        <p:nvSpPr>
          <p:cNvPr id="3" name="Content Placeholder 2"/>
          <p:cNvSpPr>
            <a:spLocks noGrp="1"/>
          </p:cNvSpPr>
          <p:nvPr>
            <p:ph idx="1"/>
          </p:nvPr>
        </p:nvSpPr>
        <p:spPr>
          <a:xfrm>
            <a:off x="1676400" y="1143000"/>
            <a:ext cx="7162799" cy="5410200"/>
          </a:xfrm>
        </p:spPr>
        <p:txBody>
          <a:bodyPr>
            <a:normAutofit/>
          </a:bodyPr>
          <a:lstStyle/>
          <a:p>
            <a:pPr>
              <a:spcBef>
                <a:spcPts val="1200"/>
              </a:spcBef>
            </a:pPr>
            <a:r>
              <a:rPr lang="en-US" dirty="0" smtClean="0"/>
              <a:t>Annual Business Filing with the Department of Commerce and Consumer Affairs</a:t>
            </a:r>
          </a:p>
          <a:p>
            <a:pPr>
              <a:spcBef>
                <a:spcPts val="1200"/>
              </a:spcBef>
            </a:pPr>
            <a:r>
              <a:rPr lang="en-US" dirty="0" smtClean="0"/>
              <a:t>State of Hawaii – DCCA Business Registration website for form – “domestic non profit” section</a:t>
            </a:r>
          </a:p>
          <a:p>
            <a:pPr lvl="1">
              <a:spcBef>
                <a:spcPts val="1200"/>
              </a:spcBef>
            </a:pPr>
            <a:r>
              <a:rPr lang="en-US" dirty="0" smtClean="0"/>
              <a:t>Update new officers and directors</a:t>
            </a:r>
          </a:p>
          <a:p>
            <a:pPr lvl="1">
              <a:spcBef>
                <a:spcPts val="1200"/>
              </a:spcBef>
            </a:pPr>
            <a:r>
              <a:rPr lang="en-US" dirty="0" smtClean="0"/>
              <a:t>Validate address</a:t>
            </a:r>
          </a:p>
          <a:p>
            <a:pPr lvl="1">
              <a:spcBef>
                <a:spcPts val="1200"/>
              </a:spcBef>
            </a:pPr>
            <a:r>
              <a:rPr lang="en-US" dirty="0" smtClean="0"/>
              <a:t>Online filing fee is a nominal $5.00</a:t>
            </a:r>
          </a:p>
          <a:p>
            <a:pPr lvl="1">
              <a:spcBef>
                <a:spcPts val="1200"/>
              </a:spcBef>
            </a:pPr>
            <a:r>
              <a:rPr lang="en-US" dirty="0" smtClean="0"/>
              <a:t>Renew at </a:t>
            </a:r>
            <a:r>
              <a:rPr lang="en-US" u="sng" dirty="0" smtClean="0"/>
              <a:t>www.ehawaii.gov/annuals</a:t>
            </a:r>
            <a:endParaRPr lang="en-US" u="sng"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372442226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219200"/>
            <a:ext cx="7162799" cy="5029200"/>
          </a:xfrm>
        </p:spPr>
        <p:txBody>
          <a:bodyPr>
            <a:normAutofit/>
          </a:bodyPr>
          <a:lstStyle/>
          <a:p>
            <a:pPr>
              <a:spcBef>
                <a:spcPts val="1200"/>
              </a:spcBef>
              <a:defRPr/>
            </a:pPr>
            <a:r>
              <a:rPr lang="en-US" dirty="0" smtClean="0"/>
              <a:t>Tax Exempt vs. Nonprofit distinction</a:t>
            </a:r>
          </a:p>
          <a:p>
            <a:pPr>
              <a:spcBef>
                <a:spcPts val="1200"/>
              </a:spcBef>
              <a:defRPr/>
            </a:pPr>
            <a:r>
              <a:rPr lang="en-US" dirty="0" smtClean="0"/>
              <a:t>Federal Tax Requirements in general (IRS)</a:t>
            </a:r>
          </a:p>
          <a:p>
            <a:pPr>
              <a:spcBef>
                <a:spcPts val="1200"/>
              </a:spcBef>
              <a:defRPr/>
            </a:pPr>
            <a:r>
              <a:rPr lang="en-US" dirty="0" smtClean="0"/>
              <a:t>Hawaii Tax Requirements </a:t>
            </a:r>
          </a:p>
          <a:p>
            <a:pPr lvl="1">
              <a:spcBef>
                <a:spcPts val="1200"/>
              </a:spcBef>
              <a:defRPr/>
            </a:pPr>
            <a:r>
              <a:rPr lang="en-US" sz="1800" dirty="0" smtClean="0"/>
              <a:t>Administered by Hawaii Department of Taxation</a:t>
            </a:r>
          </a:p>
          <a:p>
            <a:pPr lvl="1">
              <a:spcBef>
                <a:spcPts val="1200"/>
              </a:spcBef>
              <a:defRPr/>
            </a:pPr>
            <a:r>
              <a:rPr lang="en-US" sz="1800" dirty="0" smtClean="0"/>
              <a:t>General Excise Tax New Requirements</a:t>
            </a:r>
          </a:p>
          <a:p>
            <a:pPr lvl="1">
              <a:spcBef>
                <a:spcPts val="1200"/>
              </a:spcBef>
              <a:defRPr/>
            </a:pPr>
            <a:r>
              <a:rPr lang="en-US" sz="1800" dirty="0" smtClean="0"/>
              <a:t>New Form GE-1</a:t>
            </a:r>
          </a:p>
          <a:p>
            <a:pPr>
              <a:spcBef>
                <a:spcPts val="1200"/>
              </a:spcBef>
              <a:defRPr/>
            </a:pPr>
            <a:r>
              <a:rPr lang="en-US" dirty="0" smtClean="0"/>
              <a:t>Hawaii State Filing Requirements – </a:t>
            </a:r>
          </a:p>
          <a:p>
            <a:pPr lvl="1">
              <a:spcBef>
                <a:spcPts val="1200"/>
              </a:spcBef>
              <a:defRPr/>
            </a:pPr>
            <a:r>
              <a:rPr lang="en-US" sz="1800" dirty="0" smtClean="0"/>
              <a:t>Administered by Hawaii Attorney General</a:t>
            </a:r>
          </a:p>
          <a:p>
            <a:pPr>
              <a:spcBef>
                <a:spcPts val="1200"/>
              </a:spcBef>
              <a:defRPr/>
            </a:pPr>
            <a:r>
              <a:rPr lang="en-US" dirty="0" smtClean="0"/>
              <a:t>Hawaii Nonprofit sector snapshot and facts</a:t>
            </a:r>
          </a:p>
          <a:p>
            <a:pPr>
              <a:spcBef>
                <a:spcPts val="1200"/>
              </a:spcBef>
              <a:defRPr/>
            </a:pPr>
            <a:endParaRPr lang="en-US" dirty="0" smtClean="0"/>
          </a:p>
          <a:p>
            <a:pPr>
              <a:spcBef>
                <a:spcPts val="1200"/>
              </a:spcBef>
              <a:defRPr/>
            </a:pPr>
            <a:endParaRPr lang="en-US" dirty="0"/>
          </a:p>
        </p:txBody>
      </p:sp>
      <p:sp>
        <p:nvSpPr>
          <p:cNvPr id="2" name="Title 1"/>
          <p:cNvSpPr>
            <a:spLocks noGrp="1"/>
          </p:cNvSpPr>
          <p:nvPr>
            <p:ph type="title"/>
          </p:nvPr>
        </p:nvSpPr>
        <p:spPr>
          <a:xfrm>
            <a:off x="1676400" y="-76200"/>
            <a:ext cx="7315200" cy="1143000"/>
          </a:xfrm>
        </p:spPr>
        <p:txBody>
          <a:bodyPr>
            <a:normAutofit/>
          </a:bodyPr>
          <a:lstStyle/>
          <a:p>
            <a:r>
              <a:rPr lang="en-US" sz="2600" dirty="0" smtClean="0"/>
              <a:t>Overview</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285505679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600200"/>
            <a:ext cx="6858000" cy="2819400"/>
          </a:xfrm>
        </p:spPr>
        <p:txBody>
          <a:bodyPr>
            <a:normAutofit/>
          </a:bodyPr>
          <a:lstStyle/>
          <a:p>
            <a:pPr algn="ctr"/>
            <a:r>
              <a:rPr lang="en-US" dirty="0" smtClean="0"/>
              <a:t>Hawaii Alliance of Nonprofit Organizations</a:t>
            </a:r>
            <a:br>
              <a:rPr lang="en-US" dirty="0" smtClean="0"/>
            </a:br>
            <a:r>
              <a:rPr lang="en-US" dirty="0" smtClean="0"/>
              <a:t>(HANO)</a:t>
            </a:r>
            <a:br>
              <a:rPr lang="en-US" dirty="0" smtClean="0"/>
            </a:br>
            <a:r>
              <a:rPr lang="en-US" dirty="0" smtClean="0"/>
              <a:t>2011 Hawaii Nonprofit Sector Report</a:t>
            </a:r>
            <a:br>
              <a:rPr lang="en-US" dirty="0" smtClean="0"/>
            </a:br>
            <a:r>
              <a:rPr lang="en-US" dirty="0" smtClean="0"/>
              <a:t/>
            </a:r>
            <a:br>
              <a:rPr lang="en-US" dirty="0" smtClean="0"/>
            </a:br>
            <a:r>
              <a:rPr lang="en-US" sz="1600" dirty="0" smtClean="0"/>
              <a:t>released 02/07/12</a:t>
            </a:r>
            <a:endParaRPr lang="en-US" sz="1600" dirty="0"/>
          </a:p>
        </p:txBody>
      </p:sp>
      <p:sp>
        <p:nvSpPr>
          <p:cNvPr id="7" name="Footer Placeholder 6"/>
          <p:cNvSpPr>
            <a:spLocks noGrp="1"/>
          </p:cNvSpPr>
          <p:nvPr>
            <p:ph type="ftr" sz="quarter" idx="11"/>
          </p:nvPr>
        </p:nvSpPr>
        <p:spPr/>
        <p:txBody>
          <a:bodyPr/>
          <a:lstStyle/>
          <a:p>
            <a:r>
              <a:rPr lang="en-US" sz="1100" dirty="0" smtClean="0"/>
              <a:t>www.pkfpacifichawaii.com</a:t>
            </a:r>
            <a:endParaRPr lang="en-US" sz="1100" dirty="0"/>
          </a:p>
        </p:txBody>
      </p:sp>
      <p:cxnSp>
        <p:nvCxnSpPr>
          <p:cNvPr id="9" name="Straight Connector 8"/>
          <p:cNvCxnSpPr/>
          <p:nvPr/>
        </p:nvCxnSpPr>
        <p:spPr>
          <a:xfrm>
            <a:off x="1371600" y="914400"/>
            <a:ext cx="7696200" cy="0"/>
          </a:xfrm>
          <a:prstGeom prst="line">
            <a:avLst/>
          </a:prstGeom>
          <a:ln w="12700">
            <a:solidFill>
              <a:srgbClr val="0E2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0445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How the sector breaks down in Hawaii</a:t>
            </a:r>
            <a:endParaRPr lang="en-US" sz="2600" dirty="0"/>
          </a:p>
        </p:txBody>
      </p:sp>
      <p:sp>
        <p:nvSpPr>
          <p:cNvPr id="3" name="Content Placeholder 2"/>
          <p:cNvSpPr>
            <a:spLocks noGrp="1"/>
          </p:cNvSpPr>
          <p:nvPr>
            <p:ph idx="1"/>
          </p:nvPr>
        </p:nvSpPr>
        <p:spPr>
          <a:xfrm>
            <a:off x="1676400" y="1143000"/>
            <a:ext cx="7162799" cy="5410200"/>
          </a:xfrm>
        </p:spPr>
        <p:txBody>
          <a:bodyPr>
            <a:normAutofit/>
          </a:bodyPr>
          <a:lstStyle/>
          <a:p>
            <a:pPr marL="0" indent="0">
              <a:spcBef>
                <a:spcPts val="1200"/>
              </a:spcBef>
              <a:buNone/>
            </a:pPr>
            <a:r>
              <a:rPr lang="en-US" dirty="0" smtClean="0"/>
              <a:t>There were 7,777 total nonprofits in Hawaii in 2008</a:t>
            </a:r>
            <a:endParaRPr lang="en-US"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6" name="Chart 5"/>
          <p:cNvGraphicFramePr/>
          <p:nvPr>
            <p:extLst>
              <p:ext uri="{D42A27DB-BD31-4B8C-83A1-F6EECF244321}">
                <p14:modId xmlns:p14="http://schemas.microsoft.com/office/powerpoint/2010/main" val="3411448804"/>
              </p:ext>
            </p:extLst>
          </p:nvPr>
        </p:nvGraphicFramePr>
        <p:xfrm>
          <a:off x="1447800" y="1219200"/>
          <a:ext cx="74676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955269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How the sector breaks down in Hawaii</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07847306"/>
              </p:ext>
            </p:extLst>
          </p:nvPr>
        </p:nvGraphicFramePr>
        <p:xfrm>
          <a:off x="1828801" y="1143000"/>
          <a:ext cx="6934199" cy="4119880"/>
        </p:xfrm>
        <a:graphic>
          <a:graphicData uri="http://schemas.openxmlformats.org/drawingml/2006/table">
            <a:tbl>
              <a:tblPr firstRow="1" bandRow="1">
                <a:tableStyleId>{FABFCF23-3B69-468F-B69F-88F6DE6A72F2}</a:tableStyleId>
              </a:tblPr>
              <a:tblGrid>
                <a:gridCol w="4038599"/>
                <a:gridCol w="1524000"/>
                <a:gridCol w="1371600"/>
              </a:tblGrid>
              <a:tr h="370840">
                <a:tc>
                  <a:txBody>
                    <a:bodyPr/>
                    <a:lstStyle/>
                    <a:p>
                      <a:r>
                        <a:rPr lang="en-US" sz="1600" u="none" dirty="0" smtClean="0">
                          <a:solidFill>
                            <a:schemeClr val="tx1"/>
                          </a:solidFill>
                        </a:rPr>
                        <a:t>Tax-Exempt Organizations</a:t>
                      </a:r>
                      <a:endParaRPr lang="en-US" sz="160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Filing Annual IRS Report**</a:t>
                      </a:r>
                    </a:p>
                    <a:p>
                      <a:pPr algn="ctr"/>
                      <a:r>
                        <a:rPr lang="en-US" sz="1200" b="0" u="none" dirty="0" smtClean="0">
                          <a:solidFill>
                            <a:schemeClr val="tx1"/>
                          </a:solidFill>
                        </a:rPr>
                        <a:t>(over $25k in gross receipts)</a:t>
                      </a:r>
                      <a:endParaRPr lang="en-US" sz="12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Registered with</a:t>
                      </a:r>
                      <a:r>
                        <a:rPr lang="en-US" sz="1600" u="none" baseline="0" dirty="0" smtClean="0">
                          <a:solidFill>
                            <a:schemeClr val="tx1"/>
                          </a:solidFill>
                        </a:rPr>
                        <a:t> IRS</a:t>
                      </a:r>
                    </a:p>
                    <a:p>
                      <a:pPr algn="ctr"/>
                      <a:r>
                        <a:rPr lang="en-US" sz="1200" b="0" u="none" baseline="0" dirty="0" smtClean="0">
                          <a:solidFill>
                            <a:schemeClr val="tx1"/>
                          </a:solidFill>
                        </a:rPr>
                        <a:t>(over $5k in gross receipts)</a:t>
                      </a:r>
                      <a:endParaRPr lang="en-US" sz="12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b="1" dirty="0" smtClean="0">
                          <a:solidFill>
                            <a:schemeClr val="tx1"/>
                          </a:solidFill>
                        </a:rPr>
                        <a:t>Under 501(c)</a:t>
                      </a:r>
                      <a:r>
                        <a:rPr lang="en-US" sz="1600" b="1" baseline="0" dirty="0" smtClean="0">
                          <a:solidFill>
                            <a:schemeClr val="tx1"/>
                          </a:solidFill>
                        </a:rPr>
                        <a:t>(3)*</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2,801</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5,778</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1"/>
                      <a:r>
                        <a:rPr lang="en-US" sz="1600" dirty="0" smtClean="0">
                          <a:solidFill>
                            <a:schemeClr val="tx1"/>
                          </a:solidFill>
                        </a:rPr>
                        <a:t>Charitable Nonprofits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2,525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5,448</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Private</a:t>
                      </a:r>
                      <a:r>
                        <a:rPr lang="en-US" sz="1600" baseline="0" dirty="0" smtClean="0">
                          <a:solidFill>
                            <a:schemeClr val="tx1"/>
                          </a:solidFill>
                        </a:rPr>
                        <a:t> Foundations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rPr>
                        <a:t>(orgs. that grant funding to nonprofits)</a:t>
                      </a: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276</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330</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Under Other 501(c)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886</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1,669</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501(c)(4) Social Welfare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224</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509</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501(c)(5) Labor/Agriculture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122</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208</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501(c)(6) Business Leagues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275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427</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501(c)(other)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265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525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1828800" y="5410200"/>
            <a:ext cx="6934200" cy="815608"/>
          </a:xfrm>
          <a:prstGeom prst="rect">
            <a:avLst/>
          </a:prstGeom>
          <a:noFill/>
        </p:spPr>
        <p:txBody>
          <a:bodyPr wrap="square" rtlCol="0">
            <a:spAutoFit/>
          </a:bodyPr>
          <a:lstStyle/>
          <a:p>
            <a:pPr marL="111125" indent="-111125">
              <a:spcBef>
                <a:spcPts val="600"/>
              </a:spcBef>
            </a:pPr>
            <a:r>
              <a:rPr lang="en-US" sz="1050" i="1" dirty="0" smtClean="0">
                <a:latin typeface="Arial" pitchFamily="34" charset="0"/>
                <a:cs typeface="Arial" pitchFamily="34" charset="0"/>
              </a:rPr>
              <a:t>* Does not include religious congregations.  Data from 12/2008 Business Master File data may not match other figures in this report.  SOURCES: </a:t>
            </a:r>
            <a:r>
              <a:rPr lang="en-US" sz="1050" i="1" dirty="0" err="1" smtClean="0">
                <a:latin typeface="Arial" pitchFamily="34" charset="0"/>
                <a:cs typeface="Arial" pitchFamily="34" charset="0"/>
              </a:rPr>
              <a:t>NCCS</a:t>
            </a:r>
            <a:r>
              <a:rPr lang="en-US" sz="1050" i="1" dirty="0" smtClean="0">
                <a:latin typeface="Arial" pitchFamily="34" charset="0"/>
                <a:cs typeface="Arial" pitchFamily="34" charset="0"/>
              </a:rPr>
              <a:t> Data Web, National Center for Charitable Statistics, </a:t>
            </a:r>
            <a:r>
              <a:rPr lang="en-US" sz="1050" i="1" dirty="0" smtClean="0">
                <a:latin typeface="Arial" pitchFamily="34" charset="0"/>
                <a:cs typeface="Arial" pitchFamily="34" charset="0"/>
                <a:hlinkClick r:id="rId3"/>
              </a:rPr>
              <a:t>http://nccsdataweb.urban.org/</a:t>
            </a:r>
            <a:r>
              <a:rPr lang="en-US" sz="1050" i="1" dirty="0" smtClean="0">
                <a:latin typeface="Arial" pitchFamily="34" charset="0"/>
                <a:cs typeface="Arial" pitchFamily="34" charset="0"/>
              </a:rPr>
              <a:t> © 2010</a:t>
            </a:r>
          </a:p>
          <a:p>
            <a:pPr marL="111125" indent="-111125">
              <a:spcBef>
                <a:spcPts val="600"/>
              </a:spcBef>
            </a:pPr>
            <a:r>
              <a:rPr lang="en-US" sz="1050" i="1" dirty="0" smtClean="0">
                <a:latin typeface="Arial" pitchFamily="34" charset="0"/>
                <a:cs typeface="Arial" pitchFamily="34" charset="0"/>
              </a:rPr>
              <a:t>** Includes 990, 990-PF, 990-EZ, and 990-N</a:t>
            </a:r>
            <a:endParaRPr lang="en-US" sz="1050" i="1" dirty="0">
              <a:latin typeface="Arial" pitchFamily="34" charset="0"/>
              <a:cs typeface="Arial" pitchFamily="34" charset="0"/>
            </a:endParaRPr>
          </a:p>
        </p:txBody>
      </p:sp>
    </p:spTree>
    <p:extLst>
      <p:ext uri="{BB962C8B-B14F-4D97-AF65-F5344CB8AC3E}">
        <p14:creationId xmlns:p14="http://schemas.microsoft.com/office/powerpoint/2010/main" val="217699380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6477000" cy="1143000"/>
          </a:xfrm>
        </p:spPr>
        <p:txBody>
          <a:bodyPr>
            <a:normAutofit/>
          </a:bodyPr>
          <a:lstStyle/>
          <a:p>
            <a:r>
              <a:rPr lang="en-US" sz="1800" dirty="0" smtClean="0"/>
              <a:t>Number of reporting Hawaii Nonprofits by field, 2008</a:t>
            </a:r>
            <a:endParaRPr lang="en-US" sz="18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662245981"/>
              </p:ext>
            </p:extLst>
          </p:nvPr>
        </p:nvGraphicFramePr>
        <p:xfrm>
          <a:off x="1828801" y="1330960"/>
          <a:ext cx="6934199" cy="4079240"/>
        </p:xfrm>
        <a:graphic>
          <a:graphicData uri="http://schemas.openxmlformats.org/drawingml/2006/table">
            <a:tbl>
              <a:tblPr firstRow="1" bandRow="1">
                <a:tableStyleId>{FABFCF23-3B69-468F-B69F-88F6DE6A72F2}</a:tableStyleId>
              </a:tblPr>
              <a:tblGrid>
                <a:gridCol w="4267199"/>
                <a:gridCol w="1371600"/>
                <a:gridCol w="1295400"/>
              </a:tblGrid>
              <a:tr h="370840">
                <a:tc>
                  <a:txBody>
                    <a:bodyPr/>
                    <a:lstStyle/>
                    <a:p>
                      <a:r>
                        <a:rPr lang="en-US" sz="1600" u="none" dirty="0" smtClean="0">
                          <a:solidFill>
                            <a:schemeClr val="tx1"/>
                          </a:solidFill>
                        </a:rPr>
                        <a:t>Types of Charities</a:t>
                      </a:r>
                      <a:endParaRPr lang="en-US" sz="160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Number</a:t>
                      </a:r>
                      <a:endParaRPr lang="en-US" sz="12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Total %</a:t>
                      </a:r>
                      <a:endParaRPr lang="en-US" sz="12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b="0" dirty="0" smtClean="0">
                          <a:solidFill>
                            <a:schemeClr val="tx1"/>
                          </a:solidFill>
                        </a:rPr>
                        <a:t>Arts, Culture, Humanities</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276</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15.03%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0"/>
                      <a:r>
                        <a:rPr lang="en-US" sz="1600" b="0" dirty="0" smtClean="0">
                          <a:solidFill>
                            <a:schemeClr val="tx1"/>
                          </a:solidFill>
                        </a:rPr>
                        <a:t>Education</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330</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17.97%</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Environment</a:t>
                      </a:r>
                      <a:r>
                        <a:rPr lang="en-US" sz="1600" b="0" baseline="0" dirty="0" smtClean="0">
                          <a:solidFill>
                            <a:schemeClr val="tx1"/>
                          </a:solidFill>
                        </a:rPr>
                        <a:t> or </a:t>
                      </a:r>
                      <a:r>
                        <a:rPr lang="en-US" sz="1600" b="0" dirty="0" smtClean="0">
                          <a:solidFill>
                            <a:schemeClr val="tx1"/>
                          </a:solidFill>
                        </a:rPr>
                        <a:t>Animal</a:t>
                      </a:r>
                      <a:r>
                        <a:rPr lang="en-US" sz="1600" b="0" baseline="0" dirty="0" smtClean="0">
                          <a:solidFill>
                            <a:schemeClr val="tx1"/>
                          </a:solidFill>
                        </a:rPr>
                        <a:t> Related</a:t>
                      </a:r>
                      <a:endParaRPr lang="en-US" sz="16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111</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6.05%</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Community Improvement,</a:t>
                      </a:r>
                      <a:r>
                        <a:rPr lang="en-US" sz="1600" b="0" baseline="0" dirty="0" smtClean="0">
                          <a:solidFill>
                            <a:schemeClr val="tx1"/>
                          </a:solidFill>
                        </a:rPr>
                        <a:t> Public/Societal Benefit</a:t>
                      </a:r>
                      <a:endParaRPr lang="en-US" sz="16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186</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10.13%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Health Care or Mental</a:t>
                      </a:r>
                      <a:r>
                        <a:rPr lang="en-US" sz="1600" b="0" baseline="0" dirty="0" smtClean="0">
                          <a:solidFill>
                            <a:schemeClr val="tx1"/>
                          </a:solidFill>
                        </a:rPr>
                        <a:t> Health</a:t>
                      </a:r>
                      <a:endParaRPr lang="en-US" sz="16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222</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12.09%</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Human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561</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30.56%</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Religion Related, Spiritual</a:t>
                      </a:r>
                      <a:r>
                        <a:rPr lang="en-US" sz="1600" b="0" baseline="0" dirty="0" smtClean="0">
                          <a:solidFill>
                            <a:schemeClr val="tx1"/>
                          </a:solidFill>
                        </a:rPr>
                        <a:t> Development</a:t>
                      </a:r>
                      <a:endParaRPr lang="en-US" sz="16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76</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4.14%</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Research: Science, Technology, Social Science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19</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1.03%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All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55</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3.00%</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1,836</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100.00%</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990355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6477000" cy="1143000"/>
          </a:xfrm>
        </p:spPr>
        <p:txBody>
          <a:bodyPr>
            <a:normAutofit/>
          </a:bodyPr>
          <a:lstStyle/>
          <a:p>
            <a:r>
              <a:rPr lang="en-US" sz="1800" dirty="0" smtClean="0"/>
              <a:t>Number of reporting Hawaii Nonprofits by field, 2008</a:t>
            </a:r>
            <a:endParaRPr lang="en-US" sz="18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3" name="Chart 2"/>
          <p:cNvGraphicFramePr/>
          <p:nvPr>
            <p:extLst>
              <p:ext uri="{D42A27DB-BD31-4B8C-83A1-F6EECF244321}">
                <p14:modId xmlns:p14="http://schemas.microsoft.com/office/powerpoint/2010/main" val="27133821"/>
              </p:ext>
            </p:extLst>
          </p:nvPr>
        </p:nvGraphicFramePr>
        <p:xfrm>
          <a:off x="1676400" y="1143000"/>
          <a:ext cx="7162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783773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Key Observations</a:t>
            </a:r>
            <a:endParaRPr lang="en-US" sz="2600" dirty="0"/>
          </a:p>
        </p:txBody>
      </p:sp>
      <p:sp>
        <p:nvSpPr>
          <p:cNvPr id="3" name="Content Placeholder 2"/>
          <p:cNvSpPr>
            <a:spLocks noGrp="1"/>
          </p:cNvSpPr>
          <p:nvPr>
            <p:ph idx="1"/>
          </p:nvPr>
        </p:nvSpPr>
        <p:spPr>
          <a:xfrm>
            <a:off x="1676400" y="1143000"/>
            <a:ext cx="7162799" cy="5410200"/>
          </a:xfrm>
        </p:spPr>
        <p:txBody>
          <a:bodyPr>
            <a:normAutofit/>
          </a:bodyPr>
          <a:lstStyle/>
          <a:p>
            <a:pPr>
              <a:spcBef>
                <a:spcPts val="1200"/>
              </a:spcBef>
            </a:pPr>
            <a:r>
              <a:rPr lang="en-US" dirty="0" smtClean="0"/>
              <a:t>Health Care, Mental Health, and Human Services together comprise 40% of Hawaii’s nonprofits, followed by Education at 17%, and Arts, Culture &amp; Humanities at 15%.</a:t>
            </a:r>
          </a:p>
          <a:p>
            <a:pPr>
              <a:spcBef>
                <a:spcPts val="1200"/>
              </a:spcBef>
            </a:pPr>
            <a:endParaRPr lang="en-US" dirty="0" smtClean="0"/>
          </a:p>
          <a:p>
            <a:pPr>
              <a:spcBef>
                <a:spcPts val="1200"/>
              </a:spcBef>
            </a:pPr>
            <a:r>
              <a:rPr lang="en-US" dirty="0" smtClean="0"/>
              <a:t>Educational nonprofits hold the most assets of all the categories, at 60%.</a:t>
            </a:r>
          </a:p>
          <a:p>
            <a:pPr>
              <a:spcBef>
                <a:spcPts val="1200"/>
              </a:spcBef>
            </a:pPr>
            <a:endParaRPr lang="en-US" dirty="0" smtClean="0"/>
          </a:p>
          <a:p>
            <a:pPr>
              <a:spcBef>
                <a:spcPts val="1200"/>
              </a:spcBef>
            </a:pPr>
            <a:r>
              <a:rPr lang="en-US" dirty="0" smtClean="0"/>
              <a:t>Of all the categories, Hospitals are the nonprofits with the highest expenditures, at almost 42%.</a:t>
            </a:r>
            <a:endParaRPr lang="en-US"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280405515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Percent of Charities by Expenditure Level</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3" name="Chart 2"/>
          <p:cNvGraphicFramePr/>
          <p:nvPr>
            <p:extLst>
              <p:ext uri="{D42A27DB-BD31-4B8C-83A1-F6EECF244321}">
                <p14:modId xmlns:p14="http://schemas.microsoft.com/office/powerpoint/2010/main" val="1594028916"/>
              </p:ext>
            </p:extLst>
          </p:nvPr>
        </p:nvGraphicFramePr>
        <p:xfrm>
          <a:off x="1600200" y="990600"/>
          <a:ext cx="73152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6903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239000" cy="1143000"/>
          </a:xfrm>
        </p:spPr>
        <p:txBody>
          <a:bodyPr>
            <a:normAutofit/>
          </a:bodyPr>
          <a:lstStyle/>
          <a:p>
            <a:r>
              <a:rPr lang="en-US" sz="2600" dirty="0"/>
              <a:t>Percent of Charities by Expenditure Level</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23934504"/>
              </p:ext>
            </p:extLst>
          </p:nvPr>
        </p:nvGraphicFramePr>
        <p:xfrm>
          <a:off x="1676400" y="1336040"/>
          <a:ext cx="7239000" cy="3235960"/>
        </p:xfrm>
        <a:graphic>
          <a:graphicData uri="http://schemas.openxmlformats.org/drawingml/2006/table">
            <a:tbl>
              <a:tblPr firstRow="1" bandRow="1">
                <a:tableStyleId>{FABFCF23-3B69-468F-B69F-88F6DE6A72F2}</a:tableStyleId>
              </a:tblPr>
              <a:tblGrid>
                <a:gridCol w="1511438"/>
                <a:gridCol w="795494"/>
                <a:gridCol w="1352340"/>
                <a:gridCol w="1217528"/>
                <a:gridCol w="762000"/>
                <a:gridCol w="762000"/>
                <a:gridCol w="838200"/>
              </a:tblGrid>
              <a:tr h="370840">
                <a:tc>
                  <a:txBody>
                    <a:bodyPr/>
                    <a:lstStyle/>
                    <a:p>
                      <a:pPr marL="0" algn="ctr" defTabSz="914400" rtl="0" eaLnBrk="1" latinLnBrk="0" hangingPunct="1"/>
                      <a:r>
                        <a:rPr lang="en-US" sz="1200" b="1" u="none" kern="1200" dirty="0" smtClean="0">
                          <a:solidFill>
                            <a:schemeClr val="tx1"/>
                          </a:solidFill>
                          <a:latin typeface="+mn-lt"/>
                          <a:ea typeface="+mn-ea"/>
                          <a:cs typeface="+mn-cs"/>
                        </a:rPr>
                        <a:t>Expenditure Level</a:t>
                      </a:r>
                      <a:endParaRPr lang="en-US" sz="12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 of Charities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Assets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Expenditures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a:t>
                      </a:r>
                      <a:r>
                        <a:rPr lang="en-US" sz="1200" b="1" u="none" baseline="0" dirty="0" smtClean="0">
                          <a:solidFill>
                            <a:schemeClr val="tx1"/>
                          </a:solidFill>
                        </a:rPr>
                        <a:t> of Total Charities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 of Total Assets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u="none" dirty="0" smtClean="0">
                          <a:solidFill>
                            <a:schemeClr val="tx1"/>
                          </a:solidFill>
                        </a:rPr>
                        <a:t>% of Total Expend-</a:t>
                      </a:r>
                      <a:r>
                        <a:rPr lang="en-US" sz="1200" b="1" u="none" dirty="0" err="1" smtClean="0">
                          <a:solidFill>
                            <a:schemeClr val="tx1"/>
                          </a:solidFill>
                        </a:rPr>
                        <a:t>itures</a:t>
                      </a:r>
                      <a:endParaRPr lang="en-US" sz="12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b="0" dirty="0" smtClean="0">
                          <a:solidFill>
                            <a:schemeClr val="tx1"/>
                          </a:solidFill>
                        </a:rPr>
                        <a:t>&lt; $100K</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816</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$268,684,395</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$36,454,955</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44.44%</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1.67%</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0.84%</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0"/>
                      <a:r>
                        <a:rPr lang="en-US" sz="1200" b="0" dirty="0" smtClean="0">
                          <a:solidFill>
                            <a:schemeClr val="tx1"/>
                          </a:solidFill>
                        </a:rPr>
                        <a:t>$100K &lt; $500K</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516</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$397,161,935</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$118,833,501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28.10%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2.47%</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2.72%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$500K &lt; $1M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164</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$363,048,660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$116,280,889</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8.93%</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2.26%</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2.67%</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$1M &lt; $5M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226</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$1,354,939,438</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$480,905,292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12.31%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8.44%</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11.02%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$5M &lt; $10M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50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$666,563,511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$348,144,421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2.72%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4.15%</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7.89%</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&gt; $10M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64</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$12,999,807,833</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$3,262,551,440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3.49%</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80.99%</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74.77%</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smtClean="0">
                          <a:solidFill>
                            <a:schemeClr val="tx1"/>
                          </a:solidFill>
                        </a:rPr>
                        <a:t>1,836</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$16,050,205,773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$4,363,170,498</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100%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100%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b="0" dirty="0" smtClean="0">
                          <a:solidFill>
                            <a:schemeClr val="tx1"/>
                          </a:solidFill>
                        </a:rPr>
                        <a:t>100%</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123773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467600" cy="1143000"/>
          </a:xfrm>
        </p:spPr>
        <p:txBody>
          <a:bodyPr>
            <a:normAutofit/>
          </a:bodyPr>
          <a:lstStyle/>
          <a:p>
            <a:r>
              <a:rPr lang="en-US" sz="2600" dirty="0" smtClean="0"/>
              <a:t>Number of Hawaii Nonprofits by County, 2008</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pic>
        <p:nvPicPr>
          <p:cNvPr id="1026" name="Picture 2" descr="C:\Users\90008\AppData\Local\Microsoft\Windows\Temporary Internet Files\Content.IE5\4Q9QSZUU\MC9000134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9581" y="2119184"/>
            <a:ext cx="5046037" cy="359297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1667981" y="1324232"/>
            <a:ext cx="1849031" cy="1190368"/>
          </a:xfrm>
        </p:spPr>
        <p:txBody>
          <a:bodyPr>
            <a:normAutofit/>
          </a:bodyPr>
          <a:lstStyle/>
          <a:p>
            <a:pPr marL="0" indent="0" algn="ctr">
              <a:spcBef>
                <a:spcPts val="0"/>
              </a:spcBef>
              <a:buNone/>
            </a:pPr>
            <a:r>
              <a:rPr lang="en-US" b="1" dirty="0" smtClean="0">
                <a:solidFill>
                  <a:srgbClr val="0E2B8D"/>
                </a:solidFill>
              </a:rPr>
              <a:t>Kauai</a:t>
            </a:r>
          </a:p>
          <a:p>
            <a:pPr marL="0" indent="0" algn="ctr">
              <a:spcBef>
                <a:spcPts val="0"/>
              </a:spcBef>
              <a:buNone/>
            </a:pPr>
            <a:r>
              <a:rPr lang="en-US" dirty="0" smtClean="0"/>
              <a:t>112 nonprofits</a:t>
            </a:r>
          </a:p>
          <a:p>
            <a:pPr marL="0" indent="0" algn="ctr">
              <a:spcBef>
                <a:spcPts val="0"/>
              </a:spcBef>
              <a:buNone/>
            </a:pPr>
            <a:r>
              <a:rPr lang="en-US" dirty="0" smtClean="0"/>
              <a:t>1%</a:t>
            </a:r>
            <a:endParaRPr lang="en-US" dirty="0"/>
          </a:p>
        </p:txBody>
      </p:sp>
      <p:sp>
        <p:nvSpPr>
          <p:cNvPr id="9" name="Content Placeholder 2"/>
          <p:cNvSpPr txBox="1">
            <a:spLocks/>
          </p:cNvSpPr>
          <p:nvPr/>
        </p:nvSpPr>
        <p:spPr>
          <a:xfrm>
            <a:off x="2895600" y="3124200"/>
            <a:ext cx="22860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E2B8D"/>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i="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b="1" dirty="0" smtClean="0">
                <a:solidFill>
                  <a:srgbClr val="0E2B8D"/>
                </a:solidFill>
              </a:rPr>
              <a:t>Honolulu</a:t>
            </a:r>
          </a:p>
          <a:p>
            <a:pPr marL="0" indent="0" algn="ctr">
              <a:spcBef>
                <a:spcPts val="0"/>
              </a:spcBef>
              <a:buFont typeface="Arial" pitchFamily="34" charset="0"/>
              <a:buNone/>
            </a:pPr>
            <a:r>
              <a:rPr lang="en-US" dirty="0" smtClean="0"/>
              <a:t>1,206 nonprofits</a:t>
            </a:r>
          </a:p>
          <a:p>
            <a:pPr marL="0" indent="0" algn="ctr">
              <a:spcBef>
                <a:spcPts val="0"/>
              </a:spcBef>
              <a:buFont typeface="Arial" pitchFamily="34" charset="0"/>
              <a:buNone/>
            </a:pPr>
            <a:r>
              <a:rPr lang="en-US" dirty="0" smtClean="0"/>
              <a:t>91%</a:t>
            </a:r>
            <a:endParaRPr lang="en-US" dirty="0"/>
          </a:p>
        </p:txBody>
      </p:sp>
      <p:sp>
        <p:nvSpPr>
          <p:cNvPr id="10" name="Content Placeholder 2"/>
          <p:cNvSpPr txBox="1">
            <a:spLocks/>
          </p:cNvSpPr>
          <p:nvPr/>
        </p:nvSpPr>
        <p:spPr>
          <a:xfrm>
            <a:off x="5782781" y="2209800"/>
            <a:ext cx="2675419" cy="127971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E2B8D"/>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i="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b="1" dirty="0" smtClean="0">
                <a:solidFill>
                  <a:srgbClr val="0E2B8D"/>
                </a:solidFill>
              </a:rPr>
              <a:t>Maui, Molokai, Lanai</a:t>
            </a:r>
          </a:p>
          <a:p>
            <a:pPr marL="0" indent="0" algn="ctr">
              <a:spcBef>
                <a:spcPts val="0"/>
              </a:spcBef>
              <a:buFont typeface="Arial" pitchFamily="34" charset="0"/>
              <a:buNone/>
            </a:pPr>
            <a:r>
              <a:rPr lang="en-US" dirty="0" smtClean="0"/>
              <a:t>254 nonprofits</a:t>
            </a:r>
          </a:p>
          <a:p>
            <a:pPr marL="0" indent="0" algn="ctr">
              <a:spcBef>
                <a:spcPts val="0"/>
              </a:spcBef>
              <a:buFont typeface="Arial" pitchFamily="34" charset="0"/>
              <a:buNone/>
            </a:pPr>
            <a:r>
              <a:rPr lang="en-US" dirty="0" smtClean="0"/>
              <a:t>3%</a:t>
            </a:r>
            <a:endParaRPr lang="en-US" dirty="0"/>
          </a:p>
        </p:txBody>
      </p:sp>
      <p:sp>
        <p:nvSpPr>
          <p:cNvPr id="11" name="Content Placeholder 2"/>
          <p:cNvSpPr txBox="1">
            <a:spLocks/>
          </p:cNvSpPr>
          <p:nvPr/>
        </p:nvSpPr>
        <p:spPr>
          <a:xfrm>
            <a:off x="4267200" y="4935738"/>
            <a:ext cx="2353781" cy="12364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E2B8D"/>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i="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b="1" dirty="0" smtClean="0">
                <a:solidFill>
                  <a:srgbClr val="0E2B8D"/>
                </a:solidFill>
              </a:rPr>
              <a:t>Hawaii Island</a:t>
            </a:r>
          </a:p>
          <a:p>
            <a:pPr marL="0" indent="0" algn="ctr">
              <a:spcBef>
                <a:spcPts val="0"/>
              </a:spcBef>
              <a:buFont typeface="Arial" pitchFamily="34" charset="0"/>
              <a:buNone/>
            </a:pPr>
            <a:r>
              <a:rPr lang="en-US" dirty="0" smtClean="0"/>
              <a:t>264 nonprofits</a:t>
            </a:r>
          </a:p>
          <a:p>
            <a:pPr marL="0" indent="0" algn="ctr">
              <a:spcBef>
                <a:spcPts val="0"/>
              </a:spcBef>
              <a:buFont typeface="Arial" pitchFamily="34" charset="0"/>
              <a:buNone/>
            </a:pPr>
            <a:r>
              <a:rPr lang="en-US" dirty="0" smtClean="0"/>
              <a:t>5%</a:t>
            </a:r>
            <a:endParaRPr lang="en-US" dirty="0"/>
          </a:p>
        </p:txBody>
      </p:sp>
    </p:spTree>
    <p:extLst>
      <p:ext uri="{BB962C8B-B14F-4D97-AF65-F5344CB8AC3E}">
        <p14:creationId xmlns:p14="http://schemas.microsoft.com/office/powerpoint/2010/main" val="416227595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239000" cy="1143000"/>
          </a:xfrm>
        </p:spPr>
        <p:txBody>
          <a:bodyPr>
            <a:normAutofit/>
          </a:bodyPr>
          <a:lstStyle/>
          <a:p>
            <a:r>
              <a:rPr lang="en-US" sz="2600" dirty="0" smtClean="0"/>
              <a:t>Hawaii Foundations, 2008</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10983794"/>
              </p:ext>
            </p:extLst>
          </p:nvPr>
        </p:nvGraphicFramePr>
        <p:xfrm>
          <a:off x="1752600" y="1361440"/>
          <a:ext cx="7010400" cy="3591560"/>
        </p:xfrm>
        <a:graphic>
          <a:graphicData uri="http://schemas.openxmlformats.org/drawingml/2006/table">
            <a:tbl>
              <a:tblPr firstRow="1" bandRow="1">
                <a:tableStyleId>{FABFCF23-3B69-468F-B69F-88F6DE6A72F2}</a:tableStyleId>
              </a:tblPr>
              <a:tblGrid>
                <a:gridCol w="2133600"/>
                <a:gridCol w="1295400"/>
                <a:gridCol w="1828800"/>
                <a:gridCol w="1752600"/>
              </a:tblGrid>
              <a:tr h="370840">
                <a:tc>
                  <a:txBody>
                    <a:bodyPr/>
                    <a:lstStyle/>
                    <a:p>
                      <a:pPr marL="0" algn="ctr" defTabSz="914400" rtl="0" eaLnBrk="1" latinLnBrk="0" hangingPunct="1"/>
                      <a:r>
                        <a:rPr lang="en-US" sz="1600" b="1" u="none" kern="1200" dirty="0" smtClean="0">
                          <a:solidFill>
                            <a:schemeClr val="tx1"/>
                          </a:solidFill>
                          <a:latin typeface="+mn-lt"/>
                          <a:ea typeface="+mn-ea"/>
                          <a:cs typeface="+mn-cs"/>
                        </a:rPr>
                        <a:t>Foundation Type</a:t>
                      </a:r>
                      <a:endParaRPr lang="en-US" sz="16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u="none" dirty="0" smtClean="0">
                          <a:solidFill>
                            <a:schemeClr val="tx1"/>
                          </a:solidFill>
                        </a:rPr>
                        <a:t># of Foundations</a:t>
                      </a:r>
                      <a:endParaRPr lang="en-US" sz="16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u="none" dirty="0" smtClean="0">
                          <a:solidFill>
                            <a:schemeClr val="tx1"/>
                          </a:solidFill>
                        </a:rPr>
                        <a:t>Assets</a:t>
                      </a:r>
                      <a:endParaRPr lang="en-US" sz="16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u="none" dirty="0" smtClean="0">
                          <a:solidFill>
                            <a:schemeClr val="tx1"/>
                          </a:solidFill>
                        </a:rPr>
                        <a:t>Total Giving</a:t>
                      </a:r>
                      <a:endParaRPr lang="en-US" sz="16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b="0" dirty="0" smtClean="0">
                          <a:solidFill>
                            <a:schemeClr val="tx1"/>
                          </a:solidFill>
                        </a:rPr>
                        <a:t>Independent Foundations</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275</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$977,958,460</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$61,608,773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0"/>
                      <a:r>
                        <a:rPr lang="en-US" sz="1600" b="0" dirty="0" smtClean="0">
                          <a:solidFill>
                            <a:schemeClr val="tx1"/>
                          </a:solidFill>
                        </a:rPr>
                        <a:t>Corporate Foundations</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19</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$174,144,601</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$8,440,805</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Community Foundations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$386,168,222</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$23,357,205</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Operating Foundations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28</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$362,196,814</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$3,067,450</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Total</a:t>
                      </a:r>
                      <a:r>
                        <a:rPr lang="en-US" sz="1600" b="1" baseline="0" dirty="0" smtClean="0">
                          <a:solidFill>
                            <a:schemeClr val="tx1"/>
                          </a:solidFill>
                        </a:rPr>
                        <a:t> in Hawaii</a:t>
                      </a:r>
                      <a:endParaRPr 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324</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$1,900,468,097</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$96,474,233</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Total in United</a:t>
                      </a:r>
                      <a:r>
                        <a:rPr lang="en-US" sz="1600" b="1" baseline="0" dirty="0" smtClean="0">
                          <a:solidFill>
                            <a:schemeClr val="tx1"/>
                          </a:solidFill>
                        </a:rPr>
                        <a:t> States</a:t>
                      </a:r>
                      <a:endParaRPr 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75,595</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$564,950,926,000</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$46,781,305,000</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Hawaii as a % of 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0.43%</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0.34%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0.21%</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583377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219200"/>
            <a:ext cx="7162799" cy="5029200"/>
          </a:xfrm>
        </p:spPr>
        <p:txBody>
          <a:bodyPr>
            <a:normAutofit/>
          </a:bodyPr>
          <a:lstStyle/>
          <a:p>
            <a:pPr>
              <a:spcBef>
                <a:spcPts val="1200"/>
              </a:spcBef>
              <a:defRPr/>
            </a:pPr>
            <a:r>
              <a:rPr lang="en-US" dirty="0" smtClean="0"/>
              <a:t>Tax exempt organizations include those that are organized as not-for-profit, such as corporations organized under Hawaii nonprofit corporation laws.</a:t>
            </a:r>
          </a:p>
          <a:p>
            <a:pPr>
              <a:spcBef>
                <a:spcPts val="1200"/>
              </a:spcBef>
              <a:defRPr/>
            </a:pPr>
            <a:r>
              <a:rPr lang="en-US" dirty="0" smtClean="0"/>
              <a:t>Merely organizing as a nonprofit entity does not necessarily mean that the IRS will recognize it as tax-exempt.</a:t>
            </a:r>
          </a:p>
          <a:p>
            <a:pPr>
              <a:spcBef>
                <a:spcPts val="1200"/>
              </a:spcBef>
              <a:defRPr/>
            </a:pPr>
            <a:r>
              <a:rPr lang="en-US" dirty="0" smtClean="0"/>
              <a:t>Tax Exempt is a concept of federal tax</a:t>
            </a:r>
          </a:p>
          <a:p>
            <a:pPr>
              <a:spcBef>
                <a:spcPts val="1200"/>
              </a:spcBef>
              <a:defRPr/>
            </a:pPr>
            <a:r>
              <a:rPr lang="en-US" dirty="0" smtClean="0"/>
              <a:t>Nonprofit is a concept of state law</a:t>
            </a:r>
            <a:endParaRPr lang="en-US" dirty="0"/>
          </a:p>
        </p:txBody>
      </p:sp>
      <p:sp>
        <p:nvSpPr>
          <p:cNvPr id="2" name="Title 1"/>
          <p:cNvSpPr>
            <a:spLocks noGrp="1"/>
          </p:cNvSpPr>
          <p:nvPr>
            <p:ph type="title"/>
          </p:nvPr>
        </p:nvSpPr>
        <p:spPr>
          <a:xfrm>
            <a:off x="1676400" y="-76200"/>
            <a:ext cx="7315200" cy="1143000"/>
          </a:xfrm>
        </p:spPr>
        <p:txBody>
          <a:bodyPr>
            <a:normAutofit/>
          </a:bodyPr>
          <a:lstStyle/>
          <a:p>
            <a:r>
              <a:rPr lang="en-US" sz="2600" dirty="0" smtClean="0"/>
              <a:t>Nonprofit vs. Tax Exempt Organizations</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94227595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239000" cy="1143000"/>
          </a:xfrm>
        </p:spPr>
        <p:txBody>
          <a:bodyPr>
            <a:normAutofit/>
          </a:bodyPr>
          <a:lstStyle/>
          <a:p>
            <a:r>
              <a:rPr lang="en-US" sz="2600" dirty="0" smtClean="0"/>
              <a:t>Top 10 Hawaii Foundations by Assets, 2008</a:t>
            </a:r>
            <a:endParaRPr lang="en-US" sz="2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910972145"/>
              </p:ext>
            </p:extLst>
          </p:nvPr>
        </p:nvGraphicFramePr>
        <p:xfrm>
          <a:off x="1904999" y="1361440"/>
          <a:ext cx="6781800" cy="4450080"/>
        </p:xfrm>
        <a:graphic>
          <a:graphicData uri="http://schemas.openxmlformats.org/drawingml/2006/table">
            <a:tbl>
              <a:tblPr firstRow="1" bandRow="1">
                <a:tableStyleId>{FABFCF23-3B69-468F-B69F-88F6DE6A72F2}</a:tableStyleId>
              </a:tblPr>
              <a:tblGrid>
                <a:gridCol w="381001"/>
                <a:gridCol w="3200400"/>
                <a:gridCol w="1524000"/>
                <a:gridCol w="1676399"/>
              </a:tblGrid>
              <a:tr h="370840">
                <a:tc>
                  <a:txBody>
                    <a:bodyPr/>
                    <a:lstStyle/>
                    <a:p>
                      <a:pPr marL="0" algn="ctr" defTabSz="914400" rtl="0" eaLnBrk="1" latinLnBrk="0" hangingPunct="1"/>
                      <a:endParaRPr lang="en-US" sz="12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b="1" u="none" kern="1200" dirty="0" smtClean="0">
                          <a:solidFill>
                            <a:schemeClr val="tx1"/>
                          </a:solidFill>
                          <a:latin typeface="+mn-lt"/>
                          <a:ea typeface="+mn-ea"/>
                          <a:cs typeface="+mn-cs"/>
                        </a:rPr>
                        <a:t>Foundation Name</a:t>
                      </a:r>
                      <a:endParaRPr lang="en-US" sz="16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u="none" dirty="0" smtClean="0">
                          <a:solidFill>
                            <a:schemeClr val="tx1"/>
                          </a:solidFill>
                        </a:rPr>
                        <a:t>Assets</a:t>
                      </a:r>
                      <a:endParaRPr lang="en-US" sz="16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u="none" dirty="0" smtClean="0">
                          <a:solidFill>
                            <a:schemeClr val="tx1"/>
                          </a:solidFill>
                        </a:rPr>
                        <a:t>Foundation Type</a:t>
                      </a:r>
                      <a:endParaRPr lang="en-US" sz="16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b="0" dirty="0" smtClean="0">
                          <a:solidFill>
                            <a:schemeClr val="tx1"/>
                          </a:solidFill>
                        </a:rPr>
                        <a:t>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Hawaii Community Foundation</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$385,186,618</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Community</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0"/>
                      <a:r>
                        <a:rPr lang="en-US" sz="1200" b="0" dirty="0" smtClean="0">
                          <a:solidFill>
                            <a:schemeClr val="tx1"/>
                          </a:solidFill>
                        </a:rPr>
                        <a:t>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600" b="0" dirty="0" smtClean="0">
                          <a:solidFill>
                            <a:schemeClr val="tx1"/>
                          </a:solidFill>
                        </a:rPr>
                        <a:t>Harold K. L. Castle Foundation</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$178,943,822</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Independent</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a:t>
                      </a:r>
                      <a:r>
                        <a:rPr lang="en-US" sz="1600" b="0" dirty="0" err="1" smtClean="0">
                          <a:solidFill>
                            <a:schemeClr val="tx1"/>
                          </a:solidFill>
                        </a:rPr>
                        <a:t>Hau’oli</a:t>
                      </a:r>
                      <a:r>
                        <a:rPr lang="en-US" sz="1600" b="0" dirty="0" smtClean="0">
                          <a:solidFill>
                            <a:schemeClr val="tx1"/>
                          </a:solidFill>
                        </a:rPr>
                        <a:t> Mau Loa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$147,387,323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Operating</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Clarence T. C. Ching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$124,894,370</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Corporate</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Consuelo </a:t>
                      </a:r>
                      <a:r>
                        <a:rPr lang="en-US" sz="1600" b="0" dirty="0" err="1" smtClean="0">
                          <a:solidFill>
                            <a:schemeClr val="tx1"/>
                          </a:solidFill>
                        </a:rPr>
                        <a:t>Zobel</a:t>
                      </a:r>
                      <a:r>
                        <a:rPr lang="en-US" sz="1600" b="0" dirty="0" smtClean="0">
                          <a:solidFill>
                            <a:schemeClr val="tx1"/>
                          </a:solidFill>
                        </a:rPr>
                        <a:t> Alger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$118,214,718</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Operating</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Atherton Family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$80,397,394</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Independent</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smtClean="0">
                          <a:solidFill>
                            <a:schemeClr val="tx1"/>
                          </a:solidFill>
                        </a:rPr>
                        <a:t>McInerny</a:t>
                      </a:r>
                      <a:r>
                        <a:rPr lang="en-US" sz="1600" b="0" dirty="0" smtClean="0">
                          <a:solidFill>
                            <a:schemeClr val="tx1"/>
                          </a:solidFill>
                        </a:rPr>
                        <a:t>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$63,260,233</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New Moon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$44,081,318</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Operating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The Shaw “U.S.”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$41,509,297</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Na ‘</a:t>
                      </a:r>
                      <a:r>
                        <a:rPr lang="en-US" sz="1600" b="0" dirty="0" err="1" smtClean="0">
                          <a:solidFill>
                            <a:schemeClr val="tx1"/>
                          </a:solidFill>
                        </a:rPr>
                        <a:t>Aina</a:t>
                      </a:r>
                      <a:r>
                        <a:rPr lang="en-US" sz="1600" b="0" dirty="0" smtClean="0">
                          <a:solidFill>
                            <a:schemeClr val="tx1"/>
                          </a:solidFill>
                        </a:rPr>
                        <a:t> Kai Botanical Gardens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0" dirty="0" smtClean="0">
                          <a:solidFill>
                            <a:schemeClr val="tx1"/>
                          </a:solidFill>
                        </a:rPr>
                        <a:t>$35,450,906</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Operating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solidFill>
                            <a:schemeClr val="tx1"/>
                          </a:solidFill>
                        </a:rPr>
                        <a:t>$1,219,325,999</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087169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239000" cy="1143000"/>
          </a:xfrm>
        </p:spPr>
        <p:txBody>
          <a:bodyPr>
            <a:normAutofit/>
          </a:bodyPr>
          <a:lstStyle/>
          <a:p>
            <a:r>
              <a:rPr lang="en-US" sz="2400" dirty="0" smtClean="0"/>
              <a:t>Top 10 Hawaii Foundations by Total Giving, 2008</a:t>
            </a:r>
            <a:endParaRPr lang="en-US" sz="24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
        <p:nvSpPr>
          <p:cNvPr id="5" name="TextBox 4"/>
          <p:cNvSpPr txBox="1"/>
          <p:nvPr/>
        </p:nvSpPr>
        <p:spPr>
          <a:xfrm>
            <a:off x="1447800" y="6477000"/>
            <a:ext cx="5105400" cy="261610"/>
          </a:xfrm>
          <a:prstGeom prst="rect">
            <a:avLst/>
          </a:prstGeom>
          <a:noFill/>
        </p:spPr>
        <p:txBody>
          <a:bodyPr wrap="square" rtlCol="0">
            <a:spAutoFit/>
          </a:bodyPr>
          <a:lstStyle/>
          <a:p>
            <a:r>
              <a:rPr lang="en-US" sz="1100" i="1" dirty="0" smtClean="0">
                <a:latin typeface="Arial" pitchFamily="34" charset="0"/>
                <a:cs typeface="Arial" pitchFamily="34" charset="0"/>
              </a:rPr>
              <a:t>(Data per HANO 2011 Hawaii Nonprofit Sector Report)</a:t>
            </a:r>
            <a:endParaRPr lang="en-US" sz="1100" i="1" dirty="0">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530675439"/>
              </p:ext>
            </p:extLst>
          </p:nvPr>
        </p:nvGraphicFramePr>
        <p:xfrm>
          <a:off x="1904999" y="1361440"/>
          <a:ext cx="6705601" cy="4450080"/>
        </p:xfrm>
        <a:graphic>
          <a:graphicData uri="http://schemas.openxmlformats.org/drawingml/2006/table">
            <a:tbl>
              <a:tblPr firstRow="1" bandRow="1">
                <a:tableStyleId>{FABFCF23-3B69-468F-B69F-88F6DE6A72F2}</a:tableStyleId>
              </a:tblPr>
              <a:tblGrid>
                <a:gridCol w="381001"/>
                <a:gridCol w="3352800"/>
                <a:gridCol w="1371600"/>
                <a:gridCol w="1600200"/>
              </a:tblGrid>
              <a:tr h="370840">
                <a:tc>
                  <a:txBody>
                    <a:bodyPr/>
                    <a:lstStyle/>
                    <a:p>
                      <a:pPr marL="0" algn="ctr" defTabSz="914400" rtl="0" eaLnBrk="1" latinLnBrk="0" hangingPunct="1"/>
                      <a:endParaRPr lang="en-US" sz="12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400" b="1" u="none" kern="1200" dirty="0" smtClean="0">
                          <a:solidFill>
                            <a:schemeClr val="tx1"/>
                          </a:solidFill>
                          <a:latin typeface="+mn-lt"/>
                          <a:ea typeface="+mn-ea"/>
                          <a:cs typeface="+mn-cs"/>
                        </a:rPr>
                        <a:t>Foundation Name</a:t>
                      </a:r>
                      <a:endParaRPr lang="en-US" sz="1400" b="1" u="none"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dirty="0" smtClean="0">
                          <a:solidFill>
                            <a:schemeClr val="tx1"/>
                          </a:solidFill>
                        </a:rPr>
                        <a:t>Total</a:t>
                      </a:r>
                      <a:r>
                        <a:rPr lang="en-US" sz="1400" b="1" u="none" baseline="0" dirty="0" smtClean="0">
                          <a:solidFill>
                            <a:schemeClr val="tx1"/>
                          </a:solidFill>
                        </a:rPr>
                        <a:t> Giving</a:t>
                      </a:r>
                      <a:endParaRPr lang="en-US" sz="14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u="none" dirty="0" smtClean="0">
                          <a:solidFill>
                            <a:schemeClr val="tx1"/>
                          </a:solidFill>
                        </a:rPr>
                        <a:t>Foundation Type</a:t>
                      </a:r>
                      <a:endParaRPr lang="en-US" sz="1400" b="1"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b="0" dirty="0" smtClean="0">
                          <a:solidFill>
                            <a:schemeClr val="tx1"/>
                          </a:solidFill>
                        </a:rPr>
                        <a:t>1</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Hawaii Community Foundation</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$23,282,204</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solidFill>
                            <a:schemeClr val="tx1"/>
                          </a:solidFill>
                        </a:rPr>
                        <a:t>Community</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lvl="0"/>
                      <a:r>
                        <a:rPr lang="en-US" sz="1200" b="0" dirty="0" smtClean="0">
                          <a:solidFill>
                            <a:schemeClr val="tx1"/>
                          </a:solidFill>
                        </a:rPr>
                        <a:t>2</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400" b="0" dirty="0" smtClean="0">
                          <a:solidFill>
                            <a:schemeClr val="tx1"/>
                          </a:solidFill>
                        </a:rPr>
                        <a:t>Harold</a:t>
                      </a:r>
                      <a:r>
                        <a:rPr lang="en-US" sz="1400" b="0" baseline="0" dirty="0" smtClean="0">
                          <a:solidFill>
                            <a:schemeClr val="tx1"/>
                          </a:solidFill>
                        </a:rPr>
                        <a:t> K. L. Castle Foundation</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$6,922,581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solidFill>
                            <a:schemeClr val="tx1"/>
                          </a:solidFill>
                        </a:rPr>
                        <a:t>Independent</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The Shaw “U.S.”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$6,211,304</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Atherton</a:t>
                      </a:r>
                      <a:r>
                        <a:rPr lang="en-US" sz="1400" b="0" baseline="0" dirty="0" smtClean="0">
                          <a:solidFill>
                            <a:schemeClr val="tx1"/>
                          </a:solidFill>
                        </a:rPr>
                        <a:t> Family Foundation</a:t>
                      </a:r>
                      <a:endParaRPr lang="en-US" sz="14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$4,567,670</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rPr>
                        <a:t>McInerny</a:t>
                      </a:r>
                      <a:r>
                        <a:rPr lang="en-US" sz="1400" b="0" dirty="0" smtClean="0">
                          <a:solidFill>
                            <a:schemeClr val="tx1"/>
                          </a:solidFill>
                        </a:rPr>
                        <a:t>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$2,898,187</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Victoria S. and Bradley L. Geist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$2,137,801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Alexander</a:t>
                      </a:r>
                      <a:r>
                        <a:rPr lang="en-US" sz="1400" b="0" baseline="0" dirty="0" smtClean="0">
                          <a:solidFill>
                            <a:schemeClr val="tx1"/>
                          </a:solidFill>
                        </a:rPr>
                        <a:t> &amp; Baldwin Foundation</a:t>
                      </a:r>
                      <a:endParaRPr lang="en-US" sz="14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$2,123,675</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solidFill>
                            <a:schemeClr val="tx1"/>
                          </a:solidFill>
                        </a:rPr>
                        <a:t>Corporate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Samuel N. and Mary Castle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$2,069,075</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solidFill>
                            <a:schemeClr val="tx1"/>
                          </a:solidFill>
                        </a:rPr>
                        <a:t>HMSA</a:t>
                      </a:r>
                      <a:r>
                        <a:rPr lang="en-US" sz="1400" b="0" dirty="0" smtClean="0">
                          <a:solidFill>
                            <a:schemeClr val="tx1"/>
                          </a:solidFill>
                        </a:rPr>
                        <a:t>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$1,790,695</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Independent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First Hawaiian Bank 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0" dirty="0" smtClean="0">
                          <a:solidFill>
                            <a:schemeClr val="tx1"/>
                          </a:solidFill>
                        </a:rPr>
                        <a:t>$1,777,731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solidFill>
                            <a:schemeClr val="tx1"/>
                          </a:solidFill>
                        </a:rPr>
                        <a:t>Corporate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b="1" dirty="0" smtClean="0">
                          <a:solidFill>
                            <a:schemeClr val="tx1"/>
                          </a:solidFill>
                        </a:rPr>
                        <a:t>$53,780,923</a:t>
                      </a:r>
                      <a:endParaRPr 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027582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Resources</a:t>
            </a:r>
            <a:endParaRPr lang="en-US" sz="2600" dirty="0"/>
          </a:p>
        </p:txBody>
      </p:sp>
      <p:sp>
        <p:nvSpPr>
          <p:cNvPr id="3" name="Content Placeholder 2"/>
          <p:cNvSpPr>
            <a:spLocks noGrp="1"/>
          </p:cNvSpPr>
          <p:nvPr>
            <p:ph idx="1"/>
          </p:nvPr>
        </p:nvSpPr>
        <p:spPr>
          <a:xfrm>
            <a:off x="1676400" y="1143000"/>
            <a:ext cx="7239000" cy="5410200"/>
          </a:xfrm>
        </p:spPr>
        <p:txBody>
          <a:bodyPr>
            <a:normAutofit/>
          </a:bodyPr>
          <a:lstStyle/>
          <a:p>
            <a:pPr marL="0" indent="0">
              <a:spcBef>
                <a:spcPts val="1200"/>
              </a:spcBef>
              <a:spcAft>
                <a:spcPts val="1200"/>
              </a:spcAft>
              <a:buNone/>
            </a:pPr>
            <a:r>
              <a:rPr lang="en-US" b="1" dirty="0" err="1" smtClean="0">
                <a:solidFill>
                  <a:srgbClr val="0E2B8D"/>
                </a:solidFill>
              </a:rPr>
              <a:t>BoardSource</a:t>
            </a:r>
            <a:r>
              <a:rPr lang="en-US" b="1" dirty="0" smtClean="0">
                <a:solidFill>
                  <a:srgbClr val="0E2B8D"/>
                </a:solidFill>
              </a:rPr>
              <a:t> </a:t>
            </a:r>
            <a:r>
              <a:rPr lang="en-US" sz="1600" dirty="0" smtClean="0"/>
              <a:t>(</a:t>
            </a:r>
            <a:r>
              <a:rPr lang="en-US" sz="1600" u="sng" dirty="0" smtClean="0"/>
              <a:t>www.boardsource.org</a:t>
            </a:r>
            <a:r>
              <a:rPr lang="en-US" sz="1600" dirty="0" smtClean="0"/>
              <a:t>)</a:t>
            </a:r>
          </a:p>
          <a:p>
            <a:pPr indent="-231775">
              <a:spcBef>
                <a:spcPts val="0"/>
              </a:spcBef>
            </a:pPr>
            <a:r>
              <a:rPr lang="en-US" sz="1600" dirty="0" smtClean="0"/>
              <a:t>Dedicated to advancing the public good by building exceptional nonprofit boards and inspiring board service.</a:t>
            </a:r>
          </a:p>
          <a:p>
            <a:pPr indent="-231775">
              <a:spcBef>
                <a:spcPts val="0"/>
              </a:spcBef>
            </a:pPr>
            <a:r>
              <a:rPr lang="en-US" sz="1600" dirty="0" smtClean="0"/>
              <a:t>Strives to support and promote excellence in board service.</a:t>
            </a:r>
          </a:p>
          <a:p>
            <a:pPr indent="-231775">
              <a:spcBef>
                <a:spcPts val="0"/>
              </a:spcBef>
            </a:pPr>
            <a:r>
              <a:rPr lang="en-US" sz="1600" dirty="0" smtClean="0"/>
              <a:t>Premier source of cutting-edge thinking and resources related to nonprofit boards.</a:t>
            </a:r>
          </a:p>
          <a:p>
            <a:pPr indent="-231775">
              <a:spcBef>
                <a:spcPts val="0"/>
              </a:spcBef>
            </a:pPr>
            <a:r>
              <a:rPr lang="en-US" sz="1600" dirty="0" smtClean="0"/>
              <a:t>Engages and develops the next generation.</a:t>
            </a:r>
          </a:p>
          <a:p>
            <a:pPr marL="0" indent="0">
              <a:spcBef>
                <a:spcPts val="1200"/>
              </a:spcBef>
              <a:spcAft>
                <a:spcPts val="1200"/>
              </a:spcAft>
              <a:buNone/>
            </a:pPr>
            <a:r>
              <a:rPr lang="en-US" b="1" dirty="0" err="1" smtClean="0">
                <a:solidFill>
                  <a:srgbClr val="0E2B8D"/>
                </a:solidFill>
              </a:rPr>
              <a:t>GuideStar</a:t>
            </a:r>
            <a:r>
              <a:rPr lang="en-US" b="1" dirty="0" smtClean="0">
                <a:solidFill>
                  <a:srgbClr val="0E2B8D"/>
                </a:solidFill>
              </a:rPr>
              <a:t> </a:t>
            </a:r>
            <a:r>
              <a:rPr lang="en-US" sz="1600" dirty="0" smtClean="0"/>
              <a:t>(</a:t>
            </a:r>
            <a:r>
              <a:rPr lang="en-US" sz="1600" u="sng" dirty="0" smtClean="0"/>
              <a:t>www.guidestar.org</a:t>
            </a:r>
            <a:r>
              <a:rPr lang="en-US" sz="1600" dirty="0" smtClean="0"/>
              <a:t>)</a:t>
            </a:r>
          </a:p>
          <a:p>
            <a:pPr indent="-280988">
              <a:spcBef>
                <a:spcPts val="0"/>
              </a:spcBef>
            </a:pPr>
            <a:r>
              <a:rPr lang="en-US" sz="1600" dirty="0"/>
              <a:t>Mission: to revolutionize philanthropy and nonprofit practice by providing information that advances </a:t>
            </a:r>
            <a:r>
              <a:rPr lang="en-US" sz="1600" dirty="0" smtClean="0"/>
              <a:t>transparency, enables </a:t>
            </a:r>
            <a:r>
              <a:rPr lang="en-US" sz="1600" dirty="0"/>
              <a:t>users to make better </a:t>
            </a:r>
            <a:r>
              <a:rPr lang="en-US" sz="1600" dirty="0" smtClean="0"/>
              <a:t>decisions, and encourages </a:t>
            </a:r>
            <a:r>
              <a:rPr lang="en-US" sz="1600" dirty="0"/>
              <a:t>charitable </a:t>
            </a:r>
            <a:r>
              <a:rPr lang="en-US" sz="1600" dirty="0" smtClean="0"/>
              <a:t>giving.</a:t>
            </a:r>
            <a:endParaRPr lang="en-US" sz="1600" dirty="0"/>
          </a:p>
          <a:p>
            <a:pPr indent="-280988">
              <a:spcBef>
                <a:spcPts val="0"/>
              </a:spcBef>
            </a:pPr>
            <a:r>
              <a:rPr lang="en-US" sz="1600" dirty="0"/>
              <a:t>On their site, you can view the IRS Form 990 for any nonprofit organization registered with the </a:t>
            </a:r>
            <a:r>
              <a:rPr lang="en-US" sz="1600" dirty="0" smtClean="0"/>
              <a:t>IRS.</a:t>
            </a:r>
            <a:endParaRPr lang="en-US" sz="1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96415024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Resources</a:t>
            </a:r>
            <a:endParaRPr lang="en-US" sz="2600" dirty="0"/>
          </a:p>
        </p:txBody>
      </p:sp>
      <p:sp>
        <p:nvSpPr>
          <p:cNvPr id="3" name="Content Placeholder 2"/>
          <p:cNvSpPr>
            <a:spLocks noGrp="1"/>
          </p:cNvSpPr>
          <p:nvPr>
            <p:ph idx="1"/>
          </p:nvPr>
        </p:nvSpPr>
        <p:spPr>
          <a:xfrm>
            <a:off x="1524000" y="1143000"/>
            <a:ext cx="7467600" cy="5410200"/>
          </a:xfrm>
        </p:spPr>
        <p:txBody>
          <a:bodyPr>
            <a:normAutofit/>
          </a:bodyPr>
          <a:lstStyle/>
          <a:p>
            <a:pPr marL="0" indent="0">
              <a:spcBef>
                <a:spcPts val="1200"/>
              </a:spcBef>
              <a:buNone/>
            </a:pPr>
            <a:r>
              <a:rPr lang="en-US" b="1" dirty="0" smtClean="0">
                <a:solidFill>
                  <a:srgbClr val="0E2B8D"/>
                </a:solidFill>
              </a:rPr>
              <a:t>Hawaii Alliance of Nonprofit Organizations </a:t>
            </a:r>
            <a:r>
              <a:rPr lang="en-US" sz="1600" dirty="0" smtClean="0"/>
              <a:t>(</a:t>
            </a:r>
            <a:r>
              <a:rPr lang="en-US" sz="1600" u="sng" dirty="0" smtClean="0"/>
              <a:t>www.hano-hawaii.org</a:t>
            </a:r>
            <a:r>
              <a:rPr lang="en-US" sz="1600" dirty="0" smtClean="0"/>
              <a:t>)</a:t>
            </a:r>
            <a:endParaRPr lang="en-US" dirty="0" smtClean="0"/>
          </a:p>
          <a:p>
            <a:pPr indent="-231775">
              <a:spcBef>
                <a:spcPts val="1200"/>
              </a:spcBef>
            </a:pPr>
            <a:r>
              <a:rPr lang="en-US" sz="1600" dirty="0" smtClean="0"/>
              <a:t>Unites and strengthens the nonprofit sector as a collective to improve the quality of life in Hawaii.</a:t>
            </a:r>
          </a:p>
          <a:p>
            <a:pPr marL="0" indent="0">
              <a:spcBef>
                <a:spcPts val="1200"/>
              </a:spcBef>
              <a:buNone/>
            </a:pPr>
            <a:r>
              <a:rPr lang="en-US" b="1" dirty="0" smtClean="0">
                <a:solidFill>
                  <a:srgbClr val="0E2B8D"/>
                </a:solidFill>
              </a:rPr>
              <a:t>National Council of Nonprofits</a:t>
            </a:r>
            <a:r>
              <a:rPr lang="en-US" dirty="0" smtClean="0"/>
              <a:t> </a:t>
            </a:r>
            <a:r>
              <a:rPr lang="en-US" sz="1600" dirty="0" smtClean="0"/>
              <a:t>(</a:t>
            </a:r>
            <a:r>
              <a:rPr lang="en-US" sz="1600" u="sng" dirty="0" smtClean="0"/>
              <a:t>www.councilofnonprofits.org</a:t>
            </a:r>
            <a:r>
              <a:rPr lang="en-US" sz="1600" dirty="0" smtClean="0"/>
              <a:t>)</a:t>
            </a:r>
          </a:p>
          <a:p>
            <a:pPr indent="-231775">
              <a:spcBef>
                <a:spcPts val="1200"/>
              </a:spcBef>
            </a:pPr>
            <a:r>
              <a:rPr lang="en-US" sz="1600" dirty="0" smtClean="0"/>
              <a:t>Nation’s largest nonprofit network.</a:t>
            </a:r>
          </a:p>
          <a:p>
            <a:pPr indent="-231775">
              <a:spcBef>
                <a:spcPts val="0"/>
              </a:spcBef>
            </a:pPr>
            <a:r>
              <a:rPr lang="en-US" sz="1600" dirty="0" smtClean="0"/>
              <a:t>Works through member State Associations to amplify the voices of America’s local community-based nonprofit organizations, help them engage in critical policy issues affecting the sector, manage and lead more effectively, collaborate and exchange solutions, and achieve greater impact in their communities.</a:t>
            </a:r>
            <a:endParaRPr lang="en-US" sz="1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410404640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
          <p:cNvSpPr>
            <a:spLocks noGrp="1"/>
          </p:cNvSpPr>
          <p:nvPr>
            <p:ph type="ftr" sz="quarter" idx="11"/>
          </p:nvPr>
        </p:nvSpPr>
        <p:spPr>
          <a:xfrm>
            <a:off x="6781800" y="6416675"/>
            <a:ext cx="2362200" cy="365125"/>
          </a:xfrm>
        </p:spPr>
        <p:txBody>
          <a:bodyPr/>
          <a:lstStyle/>
          <a:p>
            <a:r>
              <a:rPr lang="en-US" dirty="0" smtClean="0"/>
              <a:t>www.pkfpacifichawaii.com</a:t>
            </a:r>
            <a:endParaRPr lang="en-US" dirty="0"/>
          </a:p>
        </p:txBody>
      </p:sp>
      <p:sp>
        <p:nvSpPr>
          <p:cNvPr id="66" name="Title 1"/>
          <p:cNvSpPr>
            <a:spLocks noGrp="1"/>
          </p:cNvSpPr>
          <p:nvPr>
            <p:ph type="title"/>
          </p:nvPr>
        </p:nvSpPr>
        <p:spPr>
          <a:xfrm>
            <a:off x="1600200" y="1465102"/>
            <a:ext cx="7315200" cy="1143000"/>
          </a:xfrm>
        </p:spPr>
        <p:txBody>
          <a:bodyPr>
            <a:normAutofit/>
          </a:bodyPr>
          <a:lstStyle/>
          <a:p>
            <a:pPr algn="ctr"/>
            <a:r>
              <a:rPr lang="en-US" sz="2600" dirty="0" smtClean="0"/>
              <a:t>Any final questions or comments?</a:t>
            </a:r>
            <a:endParaRPr lang="en-US" sz="2600" dirty="0"/>
          </a:p>
        </p:txBody>
      </p:sp>
      <p:pic>
        <p:nvPicPr>
          <p:cNvPr id="3074" name="Picture 2" descr="C:\Users\90008\AppData\Local\Microsoft\Windows\Temporary Internet Files\Content.IE5\WQ5CDJUQ\MC91021640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743200"/>
            <a:ext cx="2525628" cy="2200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45370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828800" y="3048000"/>
            <a:ext cx="7010399" cy="1447800"/>
          </a:xfrm>
        </p:spPr>
        <p:txBody>
          <a:bodyPr>
            <a:normAutofit/>
          </a:bodyPr>
          <a:lstStyle/>
          <a:p>
            <a:pPr marL="0" indent="0" algn="ctr">
              <a:buNone/>
            </a:pPr>
            <a:r>
              <a:rPr lang="en-US" sz="3200" dirty="0" smtClean="0">
                <a:solidFill>
                  <a:srgbClr val="0066FF"/>
                </a:solidFill>
              </a:rPr>
              <a:t>THANK YOU!</a:t>
            </a:r>
            <a:endParaRPr lang="en-US" sz="3200" dirty="0">
              <a:solidFill>
                <a:srgbClr val="0066FF"/>
              </a:solidFill>
            </a:endParaRPr>
          </a:p>
        </p:txBody>
      </p:sp>
      <p:sp>
        <p:nvSpPr>
          <p:cNvPr id="4" name="Footer Placeholder 3"/>
          <p:cNvSpPr>
            <a:spLocks noGrp="1"/>
          </p:cNvSpPr>
          <p:nvPr>
            <p:ph type="ftr" sz="quarter" idx="11"/>
          </p:nvPr>
        </p:nvSpPr>
        <p:spPr/>
        <p:txBody>
          <a:bodyPr/>
          <a:lstStyle/>
          <a:p>
            <a:r>
              <a:rPr lang="en-US" smtClean="0"/>
              <a:t>www.pkfpacifichawaii.com</a:t>
            </a:r>
            <a:endParaRPr lang="en-US" dirty="0"/>
          </a:p>
        </p:txBody>
      </p:sp>
    </p:spTree>
    <p:extLst>
      <p:ext uri="{BB962C8B-B14F-4D97-AF65-F5344CB8AC3E}">
        <p14:creationId xmlns:p14="http://schemas.microsoft.com/office/powerpoint/2010/main" val="6200392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Tax-Exempt Status for Alumni Associations</a:t>
            </a:r>
            <a:endParaRPr lang="en-US" sz="2600" dirty="0"/>
          </a:p>
        </p:txBody>
      </p:sp>
      <p:sp>
        <p:nvSpPr>
          <p:cNvPr id="3" name="Content Placeholder 2"/>
          <p:cNvSpPr>
            <a:spLocks noGrp="1"/>
          </p:cNvSpPr>
          <p:nvPr>
            <p:ph idx="1"/>
          </p:nvPr>
        </p:nvSpPr>
        <p:spPr>
          <a:xfrm>
            <a:off x="1676400" y="1219200"/>
            <a:ext cx="7010399" cy="5029200"/>
          </a:xfrm>
        </p:spPr>
        <p:txBody>
          <a:bodyPr>
            <a:normAutofit/>
          </a:bodyPr>
          <a:lstStyle/>
          <a:p>
            <a:pPr marL="0" indent="0">
              <a:spcBef>
                <a:spcPts val="1200"/>
              </a:spcBef>
              <a:buNone/>
            </a:pPr>
            <a:r>
              <a:rPr lang="en-US" b="1" dirty="0" smtClean="0"/>
              <a:t>Section 501(c)(3) – Charitable Organization</a:t>
            </a:r>
          </a:p>
          <a:p>
            <a:pPr>
              <a:spcBef>
                <a:spcPts val="1200"/>
              </a:spcBef>
            </a:pPr>
            <a:r>
              <a:rPr lang="en-US" sz="1600" dirty="0" smtClean="0"/>
              <a:t>Contributions are deductible as charitable contributions on the donor’s income tax return.</a:t>
            </a:r>
          </a:p>
          <a:p>
            <a:pPr>
              <a:spcBef>
                <a:spcPts val="1200"/>
              </a:spcBef>
            </a:pPr>
            <a:r>
              <a:rPr lang="en-US" sz="1600" dirty="0" smtClean="0"/>
              <a:t>Religious, charitable, scientific, literary &amp; educational organizations.</a:t>
            </a:r>
          </a:p>
          <a:p>
            <a:pPr marL="0" indent="0">
              <a:spcBef>
                <a:spcPts val="1200"/>
              </a:spcBef>
              <a:buNone/>
            </a:pPr>
            <a:r>
              <a:rPr lang="en-US" b="1" dirty="0" smtClean="0"/>
              <a:t>Section 501(c)(7) – Social &amp; Recreation Clubs</a:t>
            </a:r>
          </a:p>
          <a:p>
            <a:pPr>
              <a:spcBef>
                <a:spcPts val="1200"/>
              </a:spcBef>
            </a:pPr>
            <a:r>
              <a:rPr lang="en-US" sz="1600" dirty="0" smtClean="0"/>
              <a:t>A club should be supported solely by membership fees, dues, and assessments.</a:t>
            </a:r>
          </a:p>
          <a:p>
            <a:pPr>
              <a:spcBef>
                <a:spcPts val="1200"/>
              </a:spcBef>
            </a:pPr>
            <a:r>
              <a:rPr lang="en-US" sz="1600" dirty="0" smtClean="0"/>
              <a:t>May receive up to 35% of its gross receipts, including investment income, from sources outside of its membership without losing its tax-exempt status.</a:t>
            </a:r>
          </a:p>
          <a:p>
            <a:pPr>
              <a:spcBef>
                <a:spcPts val="1200"/>
              </a:spcBef>
            </a:pPr>
            <a:r>
              <a:rPr lang="en-US" sz="1600" dirty="0" smtClean="0"/>
              <a:t>Up to 15% of gross receipts may be derived from the use club facilities by general public or from unrelated purposes.</a:t>
            </a:r>
            <a:endParaRPr lang="en-US" sz="1600" dirty="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356110757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General Federal Filing Requirements</a:t>
            </a:r>
            <a:endParaRPr lang="en-US" sz="2600" dirty="0"/>
          </a:p>
        </p:txBody>
      </p:sp>
      <p:sp>
        <p:nvSpPr>
          <p:cNvPr id="3" name="Content Placeholder 2"/>
          <p:cNvSpPr>
            <a:spLocks noGrp="1"/>
          </p:cNvSpPr>
          <p:nvPr>
            <p:ph idx="1"/>
          </p:nvPr>
        </p:nvSpPr>
        <p:spPr>
          <a:xfrm>
            <a:off x="1676401" y="1219200"/>
            <a:ext cx="6934200" cy="533400"/>
          </a:xfrm>
        </p:spPr>
        <p:txBody>
          <a:bodyPr>
            <a:normAutofit/>
          </a:bodyPr>
          <a:lstStyle/>
          <a:p>
            <a:pPr marL="0" indent="0">
              <a:spcBef>
                <a:spcPts val="1200"/>
              </a:spcBef>
              <a:buNone/>
            </a:pPr>
            <a:r>
              <a:rPr lang="en-US" b="1" dirty="0" smtClean="0"/>
              <a:t>2010 &amp; 2011 Tax Years (Filed in 2011 or 2012)</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05296198"/>
              </p:ext>
            </p:extLst>
          </p:nvPr>
        </p:nvGraphicFramePr>
        <p:xfrm>
          <a:off x="1767016" y="2133600"/>
          <a:ext cx="6858000" cy="1483360"/>
        </p:xfrm>
        <a:graphic>
          <a:graphicData uri="http://schemas.openxmlformats.org/drawingml/2006/table">
            <a:tbl>
              <a:tblPr firstRow="1" bandRow="1">
                <a:tableStyleId>{FABFCF23-3B69-468F-B69F-88F6DE6A72F2}</a:tableStyleId>
              </a:tblPr>
              <a:tblGrid>
                <a:gridCol w="4876800"/>
                <a:gridCol w="1981200"/>
              </a:tblGrid>
              <a:tr h="370840">
                <a:tc>
                  <a:txBody>
                    <a:bodyPr/>
                    <a:lstStyle/>
                    <a:p>
                      <a:r>
                        <a:rPr lang="en-US" sz="1600" u="none" dirty="0" smtClean="0">
                          <a:solidFill>
                            <a:schemeClr val="tx1"/>
                          </a:solidFill>
                        </a:rPr>
                        <a:t>Gross Receipts</a:t>
                      </a:r>
                      <a:endParaRPr lang="en-US" sz="160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u="none" dirty="0" smtClean="0">
                          <a:solidFill>
                            <a:schemeClr val="tx1"/>
                          </a:solidFill>
                        </a:rPr>
                        <a:t>Form</a:t>
                      </a:r>
                      <a:endParaRPr lang="en-US" sz="160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Normally ≤ $50,000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Form 990-N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&gt; $50,000 and &lt; $200,000 and total assets &lt; $500,000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Form 990-EZ or 990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a:t>
                      </a:r>
                      <a:r>
                        <a:rPr lang="en-US" sz="1600" baseline="0" dirty="0" smtClean="0">
                          <a:solidFill>
                            <a:schemeClr val="tx1"/>
                          </a:solidFill>
                        </a:rPr>
                        <a:t> $200,000 and/or total assets </a:t>
                      </a:r>
                      <a:r>
                        <a:rPr lang="en-US" sz="1600" dirty="0" smtClean="0">
                          <a:solidFill>
                            <a:schemeClr val="tx1"/>
                          </a:solidFill>
                        </a:rPr>
                        <a:t>≥ $500,000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Form 990</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2"/>
          <p:cNvSpPr txBox="1">
            <a:spLocks/>
          </p:cNvSpPr>
          <p:nvPr/>
        </p:nvSpPr>
        <p:spPr>
          <a:xfrm>
            <a:off x="1676400" y="3733800"/>
            <a:ext cx="6934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E2B8D"/>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i="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pitchFamily="34" charset="0"/>
              <a:buNone/>
            </a:pPr>
            <a:endParaRPr lang="en-US" b="1" dirty="0" smtClean="0"/>
          </a:p>
        </p:txBody>
      </p:sp>
    </p:spTree>
    <p:extLst>
      <p:ext uri="{BB962C8B-B14F-4D97-AF65-F5344CB8AC3E}">
        <p14:creationId xmlns:p14="http://schemas.microsoft.com/office/powerpoint/2010/main" val="130896302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1800" dirty="0" smtClean="0"/>
              <a:t>Qualifying for Tax Exempt Treatment Under Hawaii Tax Laws</a:t>
            </a:r>
            <a:endParaRPr lang="en-US" sz="1800" dirty="0"/>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b="1" dirty="0" smtClean="0"/>
              <a:t>Hawaii Taxes</a:t>
            </a:r>
          </a:p>
          <a:p>
            <a:pPr>
              <a:spcBef>
                <a:spcPts val="1200"/>
              </a:spcBef>
            </a:pPr>
            <a:r>
              <a:rPr lang="en-US" dirty="0" smtClean="0"/>
              <a:t>Income taxes</a:t>
            </a:r>
          </a:p>
          <a:p>
            <a:pPr lvl="1">
              <a:spcBef>
                <a:spcPts val="1200"/>
              </a:spcBef>
            </a:pPr>
            <a:r>
              <a:rPr lang="en-US" sz="1800" dirty="0"/>
              <a:t>Organization will be exempt for Hawaii income tax if the organization qualifies for exemption for federal income tax purposes</a:t>
            </a:r>
            <a:r>
              <a:rPr lang="en-US" sz="1800" dirty="0" smtClean="0"/>
              <a:t>.</a:t>
            </a:r>
          </a:p>
          <a:p>
            <a:pPr marL="457200" lvl="1" indent="0">
              <a:spcBef>
                <a:spcPts val="1200"/>
              </a:spcBef>
              <a:buNone/>
            </a:pPr>
            <a:endParaRPr lang="en-US" sz="1800" dirty="0" smtClean="0"/>
          </a:p>
          <a:p>
            <a:pPr>
              <a:spcBef>
                <a:spcPts val="1200"/>
              </a:spcBef>
            </a:pPr>
            <a:r>
              <a:rPr lang="en-US" dirty="0" smtClean="0"/>
              <a:t>General excise taxes (GET)</a:t>
            </a:r>
          </a:p>
          <a:p>
            <a:pPr lvl="1">
              <a:spcBef>
                <a:spcPts val="1200"/>
              </a:spcBef>
            </a:pPr>
            <a:r>
              <a:rPr lang="en-US" sz="1800" dirty="0" smtClean="0"/>
              <a:t>GET law requires certain organizations to apply for exemption from the payment of GET by filing Form G-6.</a:t>
            </a:r>
          </a:p>
          <a:p>
            <a:pPr lvl="1">
              <a:spcBef>
                <a:spcPts val="1200"/>
              </a:spcBef>
            </a:pPr>
            <a:r>
              <a:rPr lang="en-US" sz="1800" dirty="0" smtClean="0"/>
              <a:t>Receive a letter from Hawaii approving the GET exemption.</a:t>
            </a:r>
          </a:p>
          <a:p>
            <a:pPr marL="0" indent="0">
              <a:spcBef>
                <a:spcPts val="1200"/>
              </a:spcBef>
              <a:buNone/>
            </a:pPr>
            <a:endParaRPr lang="en-US" dirty="0" smtClean="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0391794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a:t>GET filing Requirements</a:t>
            </a:r>
          </a:p>
        </p:txBody>
      </p:sp>
      <p:sp>
        <p:nvSpPr>
          <p:cNvPr id="3" name="Content Placeholder 2"/>
          <p:cNvSpPr>
            <a:spLocks noGrp="1"/>
          </p:cNvSpPr>
          <p:nvPr>
            <p:ph idx="1"/>
          </p:nvPr>
        </p:nvSpPr>
        <p:spPr>
          <a:xfrm>
            <a:off x="1676401" y="1219200"/>
            <a:ext cx="6934200" cy="5029200"/>
          </a:xfrm>
        </p:spPr>
        <p:txBody>
          <a:bodyPr>
            <a:normAutofit/>
          </a:bodyPr>
          <a:lstStyle/>
          <a:p>
            <a:pPr marL="0" indent="0">
              <a:spcBef>
                <a:spcPts val="1200"/>
              </a:spcBef>
              <a:buNone/>
            </a:pPr>
            <a:r>
              <a:rPr lang="en-US" b="1" dirty="0" smtClean="0"/>
              <a:t>Hawaii Taxes</a:t>
            </a:r>
          </a:p>
          <a:p>
            <a:pPr>
              <a:spcBef>
                <a:spcPts val="1200"/>
              </a:spcBef>
            </a:pPr>
            <a:r>
              <a:rPr lang="en-US" dirty="0" smtClean="0"/>
              <a:t>General excise taxes (GET) continued</a:t>
            </a:r>
          </a:p>
          <a:p>
            <a:pPr lvl="1">
              <a:spcBef>
                <a:spcPts val="1200"/>
              </a:spcBef>
            </a:pPr>
            <a:r>
              <a:rPr lang="en-US" sz="1800" dirty="0" smtClean="0"/>
              <a:t>Amounts received as dues, donations, or gifts are not included in gross income subject to GET.</a:t>
            </a:r>
          </a:p>
          <a:p>
            <a:pPr lvl="1">
              <a:spcBef>
                <a:spcPts val="1200"/>
              </a:spcBef>
            </a:pPr>
            <a:r>
              <a:rPr lang="en-US" sz="1800" dirty="0" smtClean="0"/>
              <a:t>Gross income received from the conduct of any fundraising activity is subject to GET.</a:t>
            </a:r>
          </a:p>
          <a:p>
            <a:pPr lvl="1">
              <a:spcBef>
                <a:spcPts val="1200"/>
              </a:spcBef>
            </a:pPr>
            <a:r>
              <a:rPr lang="en-US" sz="1800" dirty="0" smtClean="0"/>
              <a:t>Interest income may be subject to GET.</a:t>
            </a:r>
          </a:p>
          <a:p>
            <a:pPr lvl="1">
              <a:spcBef>
                <a:spcPts val="1200"/>
              </a:spcBef>
            </a:pPr>
            <a:r>
              <a:rPr lang="en-US" sz="1800" dirty="0" smtClean="0"/>
              <a:t>File forms G-45 &amp; G-49.</a:t>
            </a:r>
          </a:p>
          <a:p>
            <a:pPr lvl="1">
              <a:spcBef>
                <a:spcPts val="1200"/>
              </a:spcBef>
            </a:pPr>
            <a:r>
              <a:rPr lang="en-US" sz="1800" dirty="0" smtClean="0"/>
              <a:t>See TIR 2010-05 for explanation of denial of GET benefits.</a:t>
            </a: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31049205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GET filing Requirements</a:t>
            </a:r>
            <a:endParaRPr lang="en-US" sz="2600" dirty="0"/>
          </a:p>
        </p:txBody>
      </p:sp>
      <p:sp>
        <p:nvSpPr>
          <p:cNvPr id="3" name="Content Placeholder 2"/>
          <p:cNvSpPr>
            <a:spLocks noGrp="1"/>
          </p:cNvSpPr>
          <p:nvPr>
            <p:ph idx="1"/>
          </p:nvPr>
        </p:nvSpPr>
        <p:spPr>
          <a:xfrm>
            <a:off x="1676400" y="943233"/>
            <a:ext cx="6934200" cy="5029200"/>
          </a:xfrm>
        </p:spPr>
        <p:txBody>
          <a:bodyPr>
            <a:normAutofit/>
          </a:bodyPr>
          <a:lstStyle/>
          <a:p>
            <a:pPr marL="0" indent="0">
              <a:spcBef>
                <a:spcPts val="1200"/>
              </a:spcBef>
              <a:buNone/>
            </a:pPr>
            <a:r>
              <a:rPr lang="en-US" b="1" dirty="0" smtClean="0"/>
              <a:t>Tax Information Release 2010-05 </a:t>
            </a:r>
            <a:r>
              <a:rPr lang="en-US" dirty="0" smtClean="0"/>
              <a:t>(issued 07/29/10)</a:t>
            </a:r>
          </a:p>
          <a:p>
            <a:pPr marL="0" indent="0">
              <a:buNone/>
              <a:defRPr/>
            </a:pPr>
            <a:endParaRPr lang="en-US" sz="1800" dirty="0" smtClean="0"/>
          </a:p>
          <a:p>
            <a:pPr>
              <a:defRPr/>
            </a:pPr>
            <a:r>
              <a:rPr lang="en-US" sz="1800" dirty="0" smtClean="0"/>
              <a:t>Discusses Act 155 from 2010 (requiring GET filings).</a:t>
            </a:r>
            <a:endParaRPr lang="en-US" sz="1800" dirty="0"/>
          </a:p>
          <a:p>
            <a:pPr>
              <a:buNone/>
              <a:defRPr/>
            </a:pPr>
            <a:endParaRPr lang="en-US" sz="1800" dirty="0"/>
          </a:p>
          <a:p>
            <a:pPr>
              <a:defRPr/>
            </a:pPr>
            <a:r>
              <a:rPr lang="en-US" sz="1800" dirty="0"/>
              <a:t>Effective June 1, 2010, any nonprofit organization who is required to obtain a general excise tax (GET) license and fails to do so or who has a license and fails to file Form G-49 within 12 months of the prescribed due date may be denied GET benefits, such as exemptions, deductions, or lower </a:t>
            </a:r>
            <a:r>
              <a:rPr lang="en-US" sz="1800" dirty="0" smtClean="0"/>
              <a:t>rates.</a:t>
            </a:r>
          </a:p>
          <a:p>
            <a:pPr marL="0" indent="0">
              <a:buNone/>
              <a:defRPr/>
            </a:pPr>
            <a:endParaRPr lang="en-US" sz="1800" dirty="0" smtClean="0"/>
          </a:p>
          <a:p>
            <a:pPr>
              <a:defRPr/>
            </a:pPr>
            <a:r>
              <a:rPr lang="en-US" sz="1800" dirty="0" smtClean="0"/>
              <a:t>Reasonable cause safe harbor.</a:t>
            </a:r>
          </a:p>
          <a:p>
            <a:pPr>
              <a:defRPr/>
            </a:pPr>
            <a:endParaRPr lang="en-US" sz="1800" dirty="0"/>
          </a:p>
          <a:p>
            <a:pPr>
              <a:defRPr/>
            </a:pPr>
            <a:r>
              <a:rPr lang="en-US" sz="1800" u="sng" dirty="0" smtClean="0">
                <a:solidFill>
                  <a:srgbClr val="FF0000"/>
                </a:solidFill>
              </a:rPr>
              <a:t>Must file annual G-49 even if no liability.</a:t>
            </a:r>
            <a:endParaRPr lang="en-US" sz="1800" u="sng" dirty="0">
              <a:solidFill>
                <a:srgbClr val="FF0000"/>
              </a:solidFill>
            </a:endParaRPr>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94469490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7315200" cy="1143000"/>
          </a:xfrm>
        </p:spPr>
        <p:txBody>
          <a:bodyPr>
            <a:normAutofit/>
          </a:bodyPr>
          <a:lstStyle/>
          <a:p>
            <a:r>
              <a:rPr lang="en-US" sz="2600" dirty="0" smtClean="0"/>
              <a:t>New Hawaii Form GE-1</a:t>
            </a:r>
            <a:endParaRPr lang="en-US" sz="2600" dirty="0"/>
          </a:p>
        </p:txBody>
      </p:sp>
      <p:sp>
        <p:nvSpPr>
          <p:cNvPr id="3" name="Content Placeholder 2"/>
          <p:cNvSpPr>
            <a:spLocks noGrp="1"/>
          </p:cNvSpPr>
          <p:nvPr>
            <p:ph idx="1"/>
          </p:nvPr>
        </p:nvSpPr>
        <p:spPr>
          <a:xfrm>
            <a:off x="1676400" y="990600"/>
            <a:ext cx="6934200" cy="4724400"/>
          </a:xfrm>
        </p:spPr>
        <p:txBody>
          <a:bodyPr>
            <a:normAutofit/>
          </a:bodyPr>
          <a:lstStyle/>
          <a:p>
            <a:pPr marL="0" indent="0">
              <a:spcBef>
                <a:spcPts val="1200"/>
              </a:spcBef>
              <a:buNone/>
            </a:pPr>
            <a:r>
              <a:rPr lang="en-US" b="1" dirty="0" smtClean="0"/>
              <a:t>Tax Information Release 2011-04 </a:t>
            </a:r>
            <a:r>
              <a:rPr lang="en-US" dirty="0" smtClean="0"/>
              <a:t>(issued 09/26/11)</a:t>
            </a:r>
          </a:p>
          <a:p>
            <a:pPr marL="0" indent="0">
              <a:spcBef>
                <a:spcPts val="1200"/>
              </a:spcBef>
              <a:buNone/>
            </a:pPr>
            <a:endParaRPr lang="en-US" dirty="0" smtClean="0"/>
          </a:p>
          <a:p>
            <a:pPr>
              <a:spcBef>
                <a:spcPts val="1200"/>
              </a:spcBef>
            </a:pPr>
            <a:r>
              <a:rPr lang="en-US" sz="1800" dirty="0" smtClean="0"/>
              <a:t>Discusses reporting requirements of Act 105 from 2011</a:t>
            </a:r>
          </a:p>
          <a:p>
            <a:pPr lvl="1">
              <a:spcBef>
                <a:spcPts val="1200"/>
              </a:spcBef>
            </a:pPr>
            <a:r>
              <a:rPr lang="en-US" sz="1600" i="0" dirty="0" smtClean="0"/>
              <a:t>Gathering info about exclusions and exemptions </a:t>
            </a:r>
          </a:p>
          <a:p>
            <a:pPr>
              <a:spcBef>
                <a:spcPts val="1200"/>
              </a:spcBef>
            </a:pPr>
            <a:r>
              <a:rPr lang="en-US" sz="1800" dirty="0" smtClean="0"/>
              <a:t>Most for profit companies required to file Form GE-1</a:t>
            </a:r>
          </a:p>
          <a:p>
            <a:pPr lvl="1">
              <a:spcBef>
                <a:spcPts val="1200"/>
              </a:spcBef>
            </a:pPr>
            <a:r>
              <a:rPr lang="en-US" sz="1600" i="0" dirty="0" smtClean="0"/>
              <a:t>For 12/31/10, 12/31/11, 12/31/12</a:t>
            </a:r>
          </a:p>
          <a:p>
            <a:pPr>
              <a:spcBef>
                <a:spcPts val="1200"/>
              </a:spcBef>
            </a:pPr>
            <a:r>
              <a:rPr lang="en-US" sz="1800" dirty="0" smtClean="0"/>
              <a:t>Most nonprofit companies </a:t>
            </a:r>
            <a:r>
              <a:rPr lang="en-US" sz="1800" u="sng" dirty="0" smtClean="0">
                <a:solidFill>
                  <a:srgbClr val="FF0000"/>
                </a:solidFill>
              </a:rPr>
              <a:t>not</a:t>
            </a:r>
            <a:r>
              <a:rPr lang="en-US" sz="1800" dirty="0" smtClean="0"/>
              <a:t> required to file</a:t>
            </a:r>
          </a:p>
          <a:p>
            <a:pPr lvl="1">
              <a:spcBef>
                <a:spcPts val="1200"/>
              </a:spcBef>
            </a:pPr>
            <a:r>
              <a:rPr lang="en-US" sz="1800" i="0" dirty="0" smtClean="0"/>
              <a:t>Unless had unrelated trade or business income &amp;</a:t>
            </a:r>
          </a:p>
          <a:p>
            <a:pPr lvl="1">
              <a:spcBef>
                <a:spcPts val="1200"/>
              </a:spcBef>
            </a:pPr>
            <a:r>
              <a:rPr lang="en-US" sz="1800" i="0" dirty="0" smtClean="0"/>
              <a:t>Claimed business deductions and exemptions</a:t>
            </a:r>
          </a:p>
          <a:p>
            <a:pPr lvl="1">
              <a:spcBef>
                <a:spcPts val="1200"/>
              </a:spcBef>
            </a:pPr>
            <a:endParaRPr lang="en-US" sz="1800" i="0" dirty="0" smtClean="0"/>
          </a:p>
          <a:p>
            <a:pPr marL="457200" lvl="1" indent="0">
              <a:spcBef>
                <a:spcPts val="1200"/>
              </a:spcBef>
              <a:buNone/>
            </a:pPr>
            <a:endParaRPr lang="en-US" sz="1800" dirty="0" smtClean="0"/>
          </a:p>
          <a:p>
            <a:pPr marL="0" indent="0">
              <a:spcBef>
                <a:spcPts val="1200"/>
              </a:spcBef>
              <a:buNone/>
            </a:pPr>
            <a:endParaRPr lang="en-US" sz="1800" dirty="0" smtClean="0"/>
          </a:p>
        </p:txBody>
      </p:sp>
      <p:sp>
        <p:nvSpPr>
          <p:cNvPr id="4" name="Footer Placeholder 3"/>
          <p:cNvSpPr>
            <a:spLocks noGrp="1"/>
          </p:cNvSpPr>
          <p:nvPr>
            <p:ph type="ftr" sz="quarter" idx="11"/>
          </p:nvPr>
        </p:nvSpPr>
        <p:spPr/>
        <p:txBody>
          <a:bodyPr/>
          <a:lstStyle/>
          <a:p>
            <a:r>
              <a:rPr lang="en-US" dirty="0" smtClean="0"/>
              <a:t>www.pkfpacifichawaii.com</a:t>
            </a:r>
            <a:endParaRPr lang="en-US" dirty="0"/>
          </a:p>
        </p:txBody>
      </p:sp>
    </p:spTree>
    <p:extLst>
      <p:ext uri="{BB962C8B-B14F-4D97-AF65-F5344CB8AC3E}">
        <p14:creationId xmlns:p14="http://schemas.microsoft.com/office/powerpoint/2010/main" val="161645082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2332</TotalTime>
  <Words>2568</Words>
  <Application>Microsoft Office PowerPoint</Application>
  <PresentationFormat>On-screen Show (4:3)</PresentationFormat>
  <Paragraphs>537</Paragraphs>
  <Slides>35</Slides>
  <Notes>31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Filing Requirements for Not-for-Profit Organizations in Hawaii  presentation for</vt:lpstr>
      <vt:lpstr>Overview</vt:lpstr>
      <vt:lpstr>Nonprofit vs. Tax Exempt Organizations</vt:lpstr>
      <vt:lpstr>Tax-Exempt Status for Alumni Associations</vt:lpstr>
      <vt:lpstr>General Federal Filing Requirements</vt:lpstr>
      <vt:lpstr>Qualifying for Tax Exempt Treatment Under Hawaii Tax Laws</vt:lpstr>
      <vt:lpstr>GET filing Requirements</vt:lpstr>
      <vt:lpstr>GET filing Requirements</vt:lpstr>
      <vt:lpstr>New Hawaii Form GE-1</vt:lpstr>
      <vt:lpstr>Additional Tax Filings (if necessary)</vt:lpstr>
      <vt:lpstr>Summary – Tax Filings</vt:lpstr>
      <vt:lpstr>Hawaii – State Filing Requirements</vt:lpstr>
      <vt:lpstr>Hawaii – State Filing Requirements</vt:lpstr>
      <vt:lpstr>Hawaii – State Filing Requirements</vt:lpstr>
      <vt:lpstr>Hawaii – State Filing Requirements</vt:lpstr>
      <vt:lpstr>Hawaii – State Filing Requirements</vt:lpstr>
      <vt:lpstr>Hawaii – State Filing Requirements</vt:lpstr>
      <vt:lpstr>Hawaii – State Filing Requirements</vt:lpstr>
      <vt:lpstr>Hawaii – State Filing Requirements</vt:lpstr>
      <vt:lpstr>Hawaii Alliance of Nonprofit Organizations (HANO) 2011 Hawaii Nonprofit Sector Report  released 02/07/12</vt:lpstr>
      <vt:lpstr>How the sector breaks down in Hawaii</vt:lpstr>
      <vt:lpstr>How the sector breaks down in Hawaii</vt:lpstr>
      <vt:lpstr>Number of reporting Hawaii Nonprofits by field, 2008</vt:lpstr>
      <vt:lpstr>Number of reporting Hawaii Nonprofits by field, 2008</vt:lpstr>
      <vt:lpstr>Key Observations</vt:lpstr>
      <vt:lpstr>Percent of Charities by Expenditure Level</vt:lpstr>
      <vt:lpstr>Percent of Charities by Expenditure Level</vt:lpstr>
      <vt:lpstr>Number of Hawaii Nonprofits by County, 2008</vt:lpstr>
      <vt:lpstr>Hawaii Foundations, 2008</vt:lpstr>
      <vt:lpstr>Top 10 Hawaii Foundations by Assets, 2008</vt:lpstr>
      <vt:lpstr>Top 10 Hawaii Foundations by Total Giving, 2008</vt:lpstr>
      <vt:lpstr>Resources</vt:lpstr>
      <vt:lpstr>Resources</vt:lpstr>
      <vt:lpstr>Any final questions or comments?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heather.yanazaki</dc:creator>
  <cp:lastModifiedBy>Manoj Samaranayake</cp:lastModifiedBy>
  <cp:revision>363</cp:revision>
  <cp:lastPrinted>2012-04-28T00:27:09Z</cp:lastPrinted>
  <dcterms:created xsi:type="dcterms:W3CDTF">2010-08-20T21:27:28Z</dcterms:created>
  <dcterms:modified xsi:type="dcterms:W3CDTF">2012-05-09T00:46:35Z</dcterms:modified>
</cp:coreProperties>
</file>